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5" r:id="rId3"/>
    <p:sldId id="394" r:id="rId4"/>
    <p:sldId id="395" r:id="rId5"/>
    <p:sldId id="397" r:id="rId6"/>
    <p:sldId id="400" r:id="rId7"/>
    <p:sldId id="429" r:id="rId8"/>
    <p:sldId id="431" r:id="rId9"/>
    <p:sldId id="408" r:id="rId10"/>
    <p:sldId id="409" r:id="rId11"/>
    <p:sldId id="416" r:id="rId12"/>
    <p:sldId id="428" r:id="rId13"/>
    <p:sldId id="432" r:id="rId14"/>
    <p:sldId id="425" r:id="rId15"/>
    <p:sldId id="427" r:id="rId16"/>
    <p:sldId id="424" r:id="rId17"/>
    <p:sldId id="426" r:id="rId18"/>
    <p:sldId id="423" r:id="rId19"/>
    <p:sldId id="414" r:id="rId20"/>
  </p:sldIdLst>
  <p:sldSz cx="9144000" cy="6858000" type="screen4x3"/>
  <p:notesSz cx="7010400" cy="9236075"/>
  <p:defaultTextStyle>
    <a:defPPr>
      <a:defRPr lang="en-US"/>
    </a:defPPr>
    <a:lvl1pPr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000066"/>
      </a:buClr>
      <a:buFont typeface="Monotype Sorts" charset="2"/>
      <a:buChar char="n"/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000066"/>
      </a:buClr>
      <a:buFont typeface="Monotype Sorts" charset="2"/>
      <a:buChar char="n"/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000066"/>
      </a:buClr>
      <a:buFont typeface="Monotype Sorts" charset="2"/>
      <a:buChar char="n"/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000066"/>
      </a:buClr>
      <a:buFont typeface="Monotype Sorts" charset="2"/>
      <a:buChar char="n"/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000066"/>
      </a:buClr>
      <a:buFont typeface="Monotype Sorts" charset="2"/>
      <a:buChar char="n"/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33CC"/>
    <a:srgbClr val="3366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43" autoAdjust="0"/>
    <p:restoredTop sz="94660"/>
  </p:normalViewPr>
  <p:slideViewPr>
    <p:cSldViewPr>
      <p:cViewPr varScale="1">
        <p:scale>
          <a:sx n="99" d="100"/>
          <a:sy n="99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97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8523" cy="45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t" anchorCtr="0" compatLnSpc="1">
            <a:prstTxWarp prst="textNoShape">
              <a:avLst/>
            </a:prstTxWarp>
          </a:bodyPr>
          <a:lstStyle>
            <a:lvl1pPr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673" y="1"/>
            <a:ext cx="3038522" cy="45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t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273"/>
            <a:ext cx="3038523" cy="45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b" anchorCtr="0" compatLnSpc="1">
            <a:prstTxWarp prst="textNoShape">
              <a:avLst/>
            </a:prstTxWarp>
          </a:bodyPr>
          <a:lstStyle>
            <a:lvl1pPr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673" y="8774273"/>
            <a:ext cx="3038522" cy="45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b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56C97C78-E2F2-4054-A2DF-0C15F64A03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642666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8523" cy="45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t" anchorCtr="0" compatLnSpc="1">
            <a:prstTxWarp prst="textNoShape">
              <a:avLst/>
            </a:prstTxWarp>
          </a:bodyPr>
          <a:lstStyle>
            <a:lvl1pPr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673" y="1"/>
            <a:ext cx="3038522" cy="45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t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5325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920" y="4387137"/>
            <a:ext cx="5608561" cy="4154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273"/>
            <a:ext cx="3038523" cy="45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b" anchorCtr="0" compatLnSpc="1">
            <a:prstTxWarp prst="textNoShape">
              <a:avLst/>
            </a:prstTxWarp>
          </a:bodyPr>
          <a:lstStyle>
            <a:lvl1pPr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673" y="8774273"/>
            <a:ext cx="3038522" cy="45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6" rIns="93174" bIns="46586" numCol="1" anchor="b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12D2BAA8-23F6-49C5-BD9D-B43E681870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097504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95388" y="695325"/>
            <a:ext cx="4619625" cy="3463925"/>
          </a:xfrm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89C1B5-2148-4DC0-BB7C-C6D3779883A7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4B4AA-B799-47EF-9A92-309FF12A4A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98169-AE5E-4DA4-88E5-52D17A130E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4949" y="77789"/>
            <a:ext cx="2076451" cy="59102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4014" y="77789"/>
            <a:ext cx="6078537" cy="59102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12F82-D279-43F7-B56E-4A583A339D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014" y="77788"/>
            <a:ext cx="5094287" cy="787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76239" y="1209676"/>
            <a:ext cx="4065587" cy="4778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226" y="1209676"/>
            <a:ext cx="4067175" cy="4778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91D08-0C6C-4658-8587-BD0EF9B011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014" y="77788"/>
            <a:ext cx="5094287" cy="787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76239" y="1209676"/>
            <a:ext cx="4065587" cy="4778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94226" y="1209675"/>
            <a:ext cx="4067175" cy="2312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94226" y="3675064"/>
            <a:ext cx="4067175" cy="2312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F3185-54F0-491E-9F35-D7776188A5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1363" indent="-295275">
              <a:defRPr/>
            </a:lvl2pPr>
            <a:lvl3pPr marL="1198563" indent="-285750">
              <a:defRPr/>
            </a:lvl3pPr>
            <a:lvl4pPr marL="1544638" indent="-174625"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ABCE9-15B4-4F08-B4AA-66E92E9DBC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EA6C6-F84F-4AAD-AB5F-CC942162CC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239" y="1209676"/>
            <a:ext cx="4065587" cy="477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226" y="1209676"/>
            <a:ext cx="4067175" cy="477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2DBA1-CB70-4722-AE09-A50DF31F17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E6267-D4E4-464A-A00E-F6FB8A33C5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798F6-139C-4D2D-AF79-6445373F1F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99FF1-C02B-4D3C-B052-8107E41C7F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5E4CC-31F2-4059-A2F2-1A253EC195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A178E-FD8B-4027-A35C-DC492A032E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ChangeArrowheads="1"/>
          </p:cNvSpPr>
          <p:nvPr/>
        </p:nvSpPr>
        <p:spPr bwMode="auto">
          <a:xfrm>
            <a:off x="5561013" y="0"/>
            <a:ext cx="3582987" cy="914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2579" name="Rectangle 3"/>
          <p:cNvSpPr>
            <a:spLocks noChangeArrowheads="1"/>
          </p:cNvSpPr>
          <p:nvPr/>
        </p:nvSpPr>
        <p:spPr bwMode="auto">
          <a:xfrm>
            <a:off x="2" y="0"/>
            <a:ext cx="5554663" cy="914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8108949" y="6527800"/>
            <a:ext cx="1035051" cy="330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2581" name="Rectangle 5"/>
          <p:cNvSpPr>
            <a:spLocks noChangeArrowheads="1"/>
          </p:cNvSpPr>
          <p:nvPr userDrawn="1"/>
        </p:nvSpPr>
        <p:spPr bwMode="auto">
          <a:xfrm>
            <a:off x="1" y="6527800"/>
            <a:ext cx="8164513" cy="3302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Monotype Sorts" charset="2"/>
              <a:buNone/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   Introduction to Avaya Unified </a:t>
            </a:r>
            <a:r>
              <a:rPr lang="en-US" sz="1400" b="1" kern="1200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Messaging</a:t>
            </a:r>
            <a:endParaRPr lang="en-US" sz="1400" b="1" kern="1200" dirty="0">
              <a:solidFill>
                <a:schemeClr val="bg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black">
          <a:xfrm>
            <a:off x="354014" y="77788"/>
            <a:ext cx="5094287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</a:t>
            </a:r>
            <a:br>
              <a:rPr lang="en-US" altLang="en-US" smtClean="0"/>
            </a:br>
            <a:r>
              <a:rPr lang="en-US" altLang="en-US" smtClean="0"/>
              <a:t>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6237" y="1209676"/>
            <a:ext cx="8285163" cy="4778375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 Second Level</a:t>
            </a:r>
          </a:p>
          <a:p>
            <a:pPr lvl="2"/>
            <a:r>
              <a:rPr lang="en-US" altLang="en-US" dirty="0" smtClean="0"/>
              <a:t> 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152584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33" name="Picture 10" descr="aulogo250"/>
          <p:cNvPicPr>
            <a:picLocks noChangeAspect="1" noChangeArrowheads="1"/>
          </p:cNvPicPr>
          <p:nvPr/>
        </p:nvPicPr>
        <p:blipFill>
          <a:blip r:embed="rId15" cstate="print"/>
          <a:srcRect t="49641"/>
          <a:stretch>
            <a:fillRect/>
          </a:stretch>
        </p:blipFill>
        <p:spPr bwMode="auto">
          <a:xfrm>
            <a:off x="6491288" y="265114"/>
            <a:ext cx="244792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1" descr="aumark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824537" y="246064"/>
            <a:ext cx="476251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2588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solidFill>
                  <a:srgbClr val="3333CC"/>
                </a:solidFill>
              </a:defRPr>
            </a:lvl1pPr>
          </a:lstStyle>
          <a:p>
            <a:pPr>
              <a:defRPr/>
            </a:pPr>
            <a:fld id="{34680E19-4A02-4D4B-A4D7-1DAF006351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ransition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3333CC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3333CC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3333CC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3333CC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3333CC"/>
          </a:solidFill>
          <a:latin typeface="Arial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3333CC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3333CC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3333CC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3333CC"/>
          </a:solidFill>
          <a:latin typeface="Arial" charset="0"/>
        </a:defRPr>
      </a:lvl9pPr>
    </p:titleStyle>
    <p:bodyStyle>
      <a:lvl1pPr marL="234950" indent="-234950" algn="l" rtl="0" eaLnBrk="0" fontAlgn="base" hangingPunct="0">
        <a:spcBef>
          <a:spcPct val="20000"/>
        </a:spcBef>
        <a:spcAft>
          <a:spcPct val="30000"/>
        </a:spcAft>
        <a:buClr>
          <a:srgbClr val="000066"/>
        </a:buClr>
        <a:buFont typeface="Monotype Sorts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81038" indent="-234950" algn="l" rtl="0" eaLnBrk="0" fontAlgn="base" hangingPunct="0">
        <a:spcBef>
          <a:spcPct val="20000"/>
        </a:spcBef>
        <a:spcAft>
          <a:spcPct val="30000"/>
        </a:spcAft>
        <a:buClr>
          <a:srgbClr val="000066"/>
        </a:buClr>
        <a:buFont typeface="Monotype Sorts" charset="2"/>
        <a:buChar char="u"/>
        <a:defRPr sz="2000">
          <a:solidFill>
            <a:schemeClr val="tx1"/>
          </a:solidFill>
          <a:latin typeface="+mn-lt"/>
        </a:defRPr>
      </a:lvl2pPr>
      <a:lvl3pPr marL="1147763" indent="-234950" algn="l" rtl="0" eaLnBrk="0" fontAlgn="base" hangingPunct="0">
        <a:spcBef>
          <a:spcPct val="20000"/>
        </a:spcBef>
        <a:spcAft>
          <a:spcPct val="30000"/>
        </a:spcAft>
        <a:buClr>
          <a:srgbClr val="000066"/>
        </a:buClr>
        <a:buChar char="—"/>
        <a:defRPr sz="2000">
          <a:solidFill>
            <a:schemeClr val="tx1"/>
          </a:solidFill>
          <a:latin typeface="+mn-lt"/>
        </a:defRPr>
      </a:lvl3pPr>
      <a:lvl4pPr marL="1604963" indent="-234950" algn="l" rtl="0" eaLnBrk="0" fontAlgn="base" hangingPunct="0">
        <a:spcBef>
          <a:spcPct val="20000"/>
        </a:spcBef>
        <a:spcAft>
          <a:spcPct val="30000"/>
        </a:spcAft>
        <a:buClr>
          <a:srgbClr val="000066"/>
        </a:buClr>
        <a:buChar char="•"/>
        <a:defRPr sz="2000">
          <a:solidFill>
            <a:schemeClr val="tx1"/>
          </a:solidFill>
          <a:latin typeface="+mn-lt"/>
        </a:defRPr>
      </a:lvl4pPr>
      <a:lvl5pPr marL="1947863" indent="-228600" algn="l" rtl="0" eaLnBrk="0" fontAlgn="base" hangingPunct="0">
        <a:spcBef>
          <a:spcPct val="5000"/>
        </a:spcBef>
        <a:spcAft>
          <a:spcPct val="0"/>
        </a:spcAft>
        <a:buClr>
          <a:srgbClr val="000066"/>
        </a:buClr>
        <a:buChar char="–"/>
        <a:defRPr sz="2000">
          <a:solidFill>
            <a:schemeClr val="tx1"/>
          </a:solidFill>
          <a:latin typeface="+mn-lt"/>
        </a:defRPr>
      </a:lvl5pPr>
      <a:lvl6pPr marL="2405063" indent="-228600" algn="l" rtl="0" eaLnBrk="0" fontAlgn="base" hangingPunct="0">
        <a:spcBef>
          <a:spcPct val="5000"/>
        </a:spcBef>
        <a:spcAft>
          <a:spcPct val="0"/>
        </a:spcAft>
        <a:buClr>
          <a:srgbClr val="000066"/>
        </a:buClr>
        <a:buChar char="–"/>
        <a:defRPr sz="2000">
          <a:solidFill>
            <a:schemeClr val="tx1"/>
          </a:solidFill>
          <a:latin typeface="+mn-lt"/>
        </a:defRPr>
      </a:lvl6pPr>
      <a:lvl7pPr marL="2862263" indent="-228600" algn="l" rtl="0" eaLnBrk="0" fontAlgn="base" hangingPunct="0">
        <a:spcBef>
          <a:spcPct val="5000"/>
        </a:spcBef>
        <a:spcAft>
          <a:spcPct val="0"/>
        </a:spcAft>
        <a:buClr>
          <a:srgbClr val="000066"/>
        </a:buClr>
        <a:buChar char="–"/>
        <a:defRPr sz="2000">
          <a:solidFill>
            <a:schemeClr val="tx1"/>
          </a:solidFill>
          <a:latin typeface="+mn-lt"/>
        </a:defRPr>
      </a:lvl7pPr>
      <a:lvl8pPr marL="3319463" indent="-228600" algn="l" rtl="0" eaLnBrk="0" fontAlgn="base" hangingPunct="0">
        <a:spcBef>
          <a:spcPct val="5000"/>
        </a:spcBef>
        <a:spcAft>
          <a:spcPct val="0"/>
        </a:spcAft>
        <a:buClr>
          <a:srgbClr val="000066"/>
        </a:buClr>
        <a:buChar char="–"/>
        <a:defRPr sz="2000">
          <a:solidFill>
            <a:schemeClr val="tx1"/>
          </a:solidFill>
          <a:latin typeface="+mn-lt"/>
        </a:defRPr>
      </a:lvl8pPr>
      <a:lvl9pPr marL="3776663" indent="-228600" algn="l" rtl="0" eaLnBrk="0" fontAlgn="base" hangingPunct="0">
        <a:spcBef>
          <a:spcPct val="5000"/>
        </a:spcBef>
        <a:spcAft>
          <a:spcPct val="0"/>
        </a:spcAft>
        <a:buClr>
          <a:srgbClr val="000066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voicemail.american.ed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black">
          <a:xfrm>
            <a:off x="609600" y="2057400"/>
            <a:ext cx="8001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Introduction to American University’s </a:t>
            </a:r>
            <a:b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 Messaging System:</a:t>
            </a:r>
            <a:b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Avaya Unified Messaging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Using the Lotus Notes Interface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65760" y="1209676"/>
            <a:ext cx="8285163" cy="4778375"/>
          </a:xfrm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smtClean="0"/>
              <a:t>When a voice mail message is opened, the voice player is loaded.</a:t>
            </a:r>
          </a:p>
          <a:p>
            <a:pPr marL="800100" lvl="2" indent="-34290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Select </a:t>
            </a:r>
            <a:r>
              <a:rPr lang="en-US" b="1" dirty="0" smtClean="0"/>
              <a:t>COMPUTER PLAYBACK</a:t>
            </a:r>
            <a:r>
              <a:rPr lang="en-US" dirty="0" smtClean="0"/>
              <a:t>,        ,</a:t>
            </a:r>
            <a:r>
              <a:rPr lang="en-US" b="1" dirty="0" smtClean="0"/>
              <a:t> </a:t>
            </a:r>
            <a:r>
              <a:rPr lang="en-US" dirty="0" smtClean="0"/>
              <a:t>to listen to the message through your computer’s speakers or a headset. </a:t>
            </a:r>
          </a:p>
          <a:p>
            <a:pPr marL="800100" lvl="2" indent="-342900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Select </a:t>
            </a:r>
            <a:r>
              <a:rPr lang="en-US" b="1" dirty="0" smtClean="0"/>
              <a:t>PHONE PLAYBACK</a:t>
            </a:r>
            <a:r>
              <a:rPr lang="en-US" dirty="0" smtClean="0"/>
              <a:t>,          ,</a:t>
            </a:r>
            <a:r>
              <a:rPr lang="en-US" b="1" dirty="0" smtClean="0"/>
              <a:t> </a:t>
            </a:r>
            <a:r>
              <a:rPr lang="en-US" dirty="0" smtClean="0"/>
              <a:t>to forward the message to your phone. 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r="38143" b="23950"/>
          <a:stretch/>
        </p:blipFill>
        <p:spPr bwMode="auto">
          <a:xfrm>
            <a:off x="1887794" y="3352800"/>
            <a:ext cx="5029198" cy="3038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8115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62212"/>
            <a:ext cx="70658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 bwMode="auto">
          <a:xfrm>
            <a:off x="2667000" y="5562600"/>
            <a:ext cx="1828800" cy="828675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34950" marR="0" indent="-2349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30000"/>
              </a:spcAft>
              <a:buClr>
                <a:srgbClr val="000066"/>
              </a:buClr>
              <a:buSzTx/>
              <a:buFont typeface="Monotype Sorts" charset="2"/>
              <a:buChar char="n"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Annotating a Message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65760" y="990601"/>
            <a:ext cx="8285163" cy="4778375"/>
          </a:xfrm>
        </p:spPr>
        <p:txBody>
          <a:bodyPr/>
          <a:lstStyle/>
          <a:p>
            <a:pPr marL="228600" indent="-225425">
              <a:buFont typeface="Wingdings" pitchFamily="2" charset="2"/>
              <a:buChar char="§"/>
            </a:pPr>
            <a:r>
              <a:rPr lang="en-US" dirty="0" smtClean="0"/>
              <a:t>Add a note to your voice mail message. Click the </a:t>
            </a:r>
            <a:r>
              <a:rPr lang="en-US" b="1" dirty="0" smtClean="0"/>
              <a:t>SAVE</a:t>
            </a:r>
            <a:r>
              <a:rPr lang="en-US" dirty="0" smtClean="0"/>
              <a:t> </a:t>
            </a:r>
            <a:r>
              <a:rPr lang="en-US" b="1" dirty="0" smtClean="0"/>
              <a:t>and</a:t>
            </a:r>
            <a:r>
              <a:rPr lang="en-US" dirty="0" smtClean="0"/>
              <a:t> </a:t>
            </a:r>
            <a:r>
              <a:rPr lang="en-US" b="1" dirty="0" smtClean="0"/>
              <a:t>CLOSE</a:t>
            </a:r>
            <a:r>
              <a:rPr lang="en-US" dirty="0" smtClean="0"/>
              <a:t> button on the menu bar to save your note. </a:t>
            </a:r>
          </a:p>
          <a:p>
            <a:pPr marL="117475" indent="0">
              <a:buFont typeface="Monotype Sorts" charset="2"/>
              <a:buNone/>
            </a:pPr>
            <a:endParaRPr lang="en-US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10034"/>
            <a:ext cx="5211763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581696"/>
            <a:ext cx="5990892" cy="2666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423908"/>
            <a:ext cx="5108575" cy="1957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Receiving Faxes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65760" y="990601"/>
            <a:ext cx="8285163" cy="4778375"/>
          </a:xfrm>
        </p:spPr>
        <p:txBody>
          <a:bodyPr/>
          <a:lstStyle/>
          <a:p>
            <a:pPr marL="228600" indent="-225425">
              <a:buFont typeface="Wingdings" pitchFamily="2" charset="2"/>
              <a:buChar char="§"/>
            </a:pPr>
            <a:r>
              <a:rPr lang="en-US" dirty="0" smtClean="0"/>
              <a:t>Receive fax messages directly to your inbox. Your phone number will serve as your inbound fax number.</a:t>
            </a:r>
          </a:p>
          <a:p>
            <a:pPr marL="117475" indent="0">
              <a:buFont typeface="Monotype Sorts" charset="2"/>
              <a:buNone/>
            </a:pPr>
            <a:endParaRPr lang="en-US" b="1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7023" y="1893091"/>
            <a:ext cx="3429000" cy="1462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53265"/>
            <a:ext cx="4150523" cy="164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" y="1209676"/>
            <a:ext cx="8285163" cy="3971923"/>
          </a:xfrm>
        </p:spPr>
        <p:txBody>
          <a:bodyPr/>
          <a:lstStyle/>
          <a:p>
            <a:pPr marL="228600" indent="-228600">
              <a:buFont typeface="Wingdings" pitchFamily="2" charset="2"/>
              <a:buChar char="§"/>
            </a:pPr>
            <a:r>
              <a:rPr lang="en-US" sz="2400" dirty="0"/>
              <a:t>If you </a:t>
            </a:r>
            <a:r>
              <a:rPr lang="en-US" sz="2400" b="1" dirty="0"/>
              <a:t>forward</a:t>
            </a:r>
            <a:r>
              <a:rPr lang="en-US" sz="2400" dirty="0"/>
              <a:t> your Lotus e-mail to another e-mail service, your voice mail </a:t>
            </a:r>
            <a:r>
              <a:rPr lang="en-US" sz="2400" u="sng" dirty="0" smtClean="0"/>
              <a:t>will not </a:t>
            </a:r>
            <a:r>
              <a:rPr lang="en-US" sz="2400" dirty="0"/>
              <a:t>be saved on your </a:t>
            </a:r>
            <a:r>
              <a:rPr lang="en-US" sz="2400" dirty="0" smtClean="0"/>
              <a:t>phone, because Lotus Notes is now the storage repository for voice mail messages, rather than the phone system.</a:t>
            </a:r>
            <a:endParaRPr lang="en-US" sz="2400" dirty="0"/>
          </a:p>
          <a:p>
            <a:pPr marL="228600" indent="-228600">
              <a:buFont typeface="Wingdings" pitchFamily="2" charset="2"/>
              <a:buChar char="§"/>
            </a:pPr>
            <a:endParaRPr lang="en-US" sz="2400" dirty="0"/>
          </a:p>
          <a:p>
            <a:pPr marL="228600" indent="-228600">
              <a:buFont typeface="Wingdings" pitchFamily="2" charset="2"/>
              <a:buChar char="§"/>
            </a:pPr>
            <a:r>
              <a:rPr lang="en-US" sz="2400" dirty="0"/>
              <a:t>Please </a:t>
            </a:r>
            <a:r>
              <a:rPr lang="en-US" sz="2400" dirty="0">
                <a:solidFill>
                  <a:srgbClr val="FF0000"/>
                </a:solidFill>
              </a:rPr>
              <a:t>contact the OIT Help </a:t>
            </a:r>
            <a:r>
              <a:rPr lang="en-US" sz="2400" dirty="0" smtClean="0">
                <a:solidFill>
                  <a:srgbClr val="FF0000"/>
                </a:solidFill>
              </a:rPr>
              <a:t>Desk</a:t>
            </a:r>
            <a:r>
              <a:rPr lang="en-US" sz="2400" dirty="0" smtClean="0"/>
              <a:t> </a:t>
            </a:r>
            <a:r>
              <a:rPr lang="en-US" sz="2400" dirty="0"/>
              <a:t>if you forward your e-mail, but would still like to receive voice mail messages on your phone.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963240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Using Avaya with WebMail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76237" y="1209676"/>
            <a:ext cx="8285163" cy="4048124"/>
          </a:xfrm>
        </p:spPr>
        <p:txBody>
          <a:bodyPr/>
          <a:lstStyle/>
          <a:p>
            <a:pPr marL="228600" lvl="0" indent="-228600">
              <a:buFont typeface="Wingdings" pitchFamily="2" charset="2"/>
              <a:buChar char="§"/>
            </a:pPr>
            <a:r>
              <a:rPr lang="en-US" dirty="0" smtClean="0"/>
              <a:t>Voice messages may also be accessed in Lotus Notes iNotes, the webmail version of Lotus Notes Client. </a:t>
            </a:r>
          </a:p>
          <a:p>
            <a:pPr marL="228600" lvl="0" indent="-228600">
              <a:buFont typeface="Wingdings" pitchFamily="2" charset="2"/>
              <a:buChar char="§"/>
            </a:pPr>
            <a:r>
              <a:rPr lang="en-US" dirty="0" smtClean="0"/>
              <a:t>Currently, the Avaya player is </a:t>
            </a:r>
            <a:r>
              <a:rPr lang="en-US" i="1" dirty="0" smtClean="0">
                <a:solidFill>
                  <a:srgbClr val="FF0000"/>
                </a:solidFill>
              </a:rPr>
              <a:t>only available in the </a:t>
            </a:r>
            <a:r>
              <a:rPr lang="en-US" b="1" i="1" dirty="0" smtClean="0">
                <a:solidFill>
                  <a:srgbClr val="FF0000"/>
                </a:solidFill>
              </a:rPr>
              <a:t>Internet Explorer </a:t>
            </a:r>
            <a:r>
              <a:rPr lang="en-US" i="1" dirty="0" smtClean="0">
                <a:solidFill>
                  <a:srgbClr val="FF0000"/>
                </a:solidFill>
              </a:rPr>
              <a:t>browser</a:t>
            </a:r>
            <a:r>
              <a:rPr lang="en-US" dirty="0" smtClean="0"/>
              <a:t>. </a:t>
            </a:r>
          </a:p>
          <a:p>
            <a:pPr marL="228600" lvl="0" indent="-228600">
              <a:buFont typeface="Wingdings" pitchFamily="2" charset="2"/>
              <a:buChar char="§"/>
            </a:pPr>
            <a:r>
              <a:rPr lang="en-US" dirty="0" smtClean="0"/>
              <a:t>Users who utilize Firefox, Chrome, or Safari as their primary WebMail interface will receive their voice messages as </a:t>
            </a:r>
            <a:r>
              <a:rPr lang="en-US" b="1" dirty="0" smtClean="0"/>
              <a:t>.WAV </a:t>
            </a:r>
            <a:r>
              <a:rPr lang="en-US" dirty="0" smtClean="0"/>
              <a:t>file attachments. </a:t>
            </a:r>
          </a:p>
          <a:p>
            <a:pPr marL="735013" lvl="1" indent="-228600">
              <a:buFont typeface="Wingdings" pitchFamily="2" charset="2"/>
              <a:buChar char="§"/>
            </a:pPr>
            <a:r>
              <a:rPr lang="en-US" dirty="0" smtClean="0"/>
              <a:t>Users must </a:t>
            </a:r>
            <a:r>
              <a:rPr lang="en-US" dirty="0" smtClean="0">
                <a:solidFill>
                  <a:srgbClr val="FF0000"/>
                </a:solidFill>
              </a:rPr>
              <a:t>contact the OIT Help Desk </a:t>
            </a:r>
            <a:r>
              <a:rPr lang="en-US" dirty="0" smtClean="0"/>
              <a:t>to request this option.</a:t>
            </a:r>
          </a:p>
          <a:p>
            <a:pPr marL="735013" lvl="1" indent="-228600">
              <a:buFont typeface="Wingdings" pitchFamily="2" charset="2"/>
              <a:buChar char="§"/>
            </a:pPr>
            <a:r>
              <a:rPr lang="en-US" dirty="0" smtClean="0"/>
              <a:t>If you request this option, then the Avaya player will be unavailable in Lotus Notes Client; you will receive voice messages as </a:t>
            </a:r>
            <a:r>
              <a:rPr lang="en-US" b="1" dirty="0" smtClean="0"/>
              <a:t>.WAV </a:t>
            </a:r>
            <a:r>
              <a:rPr lang="en-US" dirty="0" smtClean="0"/>
              <a:t>file attachments.</a:t>
            </a:r>
          </a:p>
          <a:p>
            <a:pPr marL="735013" lvl="1" indent="-228600"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  <a:defRPr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Using Avaya with a Macintosh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65760" y="1209677"/>
            <a:ext cx="8285163" cy="1304924"/>
          </a:xfrm>
        </p:spPr>
        <p:txBody>
          <a:bodyPr/>
          <a:lstStyle/>
          <a:p>
            <a:pPr marL="228600" lvl="0" indent="-228600">
              <a:buFont typeface="Wingdings" pitchFamily="2" charset="2"/>
              <a:buChar char="§"/>
            </a:pPr>
            <a:r>
              <a:rPr lang="en-US" dirty="0"/>
              <a:t>Users who </a:t>
            </a:r>
            <a:r>
              <a:rPr lang="en-US" dirty="0" smtClean="0"/>
              <a:t>use a Macintosh computer will </a:t>
            </a:r>
            <a:r>
              <a:rPr lang="en-US" dirty="0"/>
              <a:t>receive their voice messages as </a:t>
            </a:r>
            <a:r>
              <a:rPr lang="en-US" b="1" dirty="0"/>
              <a:t>.WAV </a:t>
            </a:r>
            <a:r>
              <a:rPr lang="en-US" dirty="0"/>
              <a:t>file attachments. </a:t>
            </a:r>
          </a:p>
          <a:p>
            <a:pPr marL="228600" indent="-228600">
              <a:buFont typeface="Wingdings" pitchFamily="2" charset="2"/>
              <a:buChar char="§"/>
            </a:pPr>
            <a:r>
              <a:rPr lang="en-US" dirty="0" smtClean="0"/>
              <a:t>Macintosh Lotus Notes and WebMail Users </a:t>
            </a:r>
            <a:r>
              <a:rPr lang="en-US" dirty="0"/>
              <a:t>must </a:t>
            </a:r>
            <a:r>
              <a:rPr lang="en-US" dirty="0">
                <a:solidFill>
                  <a:srgbClr val="FF0000"/>
                </a:solidFill>
              </a:rPr>
              <a:t>contact the OIT Help Desk </a:t>
            </a:r>
            <a:r>
              <a:rPr lang="en-US" dirty="0"/>
              <a:t>to request this option.</a:t>
            </a:r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To listen to a voice mail message, double click on the </a:t>
            </a:r>
            <a:r>
              <a:rPr lang="en-US" b="1" dirty="0" smtClean="0"/>
              <a:t>.WAV </a:t>
            </a:r>
            <a:r>
              <a:rPr lang="en-US" dirty="0" smtClean="0"/>
              <a:t>attachment and choose </a:t>
            </a:r>
            <a:r>
              <a:rPr lang="en-US" b="1" dirty="0" smtClean="0"/>
              <a:t>OPEN</a:t>
            </a:r>
            <a:r>
              <a:rPr lang="en-US" dirty="0" smtClean="0"/>
              <a:t>. This will open the message for playback in your default media playback program.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962400"/>
            <a:ext cx="495817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Using Avaya with Lotus Notes Traveler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76237" y="1209676"/>
            <a:ext cx="8285163" cy="19145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You can access Avaya through any device that has </a:t>
            </a:r>
            <a:r>
              <a:rPr lang="en-US" b="1" dirty="0" smtClean="0"/>
              <a:t>Lotus Notes Traveler</a:t>
            </a:r>
            <a:r>
              <a:rPr lang="en-US" dirty="0" smtClean="0"/>
              <a:t> installed on it.</a:t>
            </a:r>
          </a:p>
          <a:p>
            <a:pPr>
              <a:defRPr/>
            </a:pPr>
            <a:r>
              <a:rPr lang="en-US" dirty="0" smtClean="0"/>
              <a:t>The voice message will be sent as a </a:t>
            </a:r>
            <a:r>
              <a:rPr lang="en-US" b="1" dirty="0" smtClean="0"/>
              <a:t>.WAV </a:t>
            </a:r>
            <a:r>
              <a:rPr lang="en-US" dirty="0" smtClean="0"/>
              <a:t>file attachment.</a:t>
            </a:r>
          </a:p>
          <a:p>
            <a:pPr>
              <a:defRPr/>
            </a:pPr>
            <a:endParaRPr lang="en-US" dirty="0" smtClean="0"/>
          </a:p>
          <a:p>
            <a:pPr>
              <a:buFont typeface="Wingdings" pitchFamily="2" charset="2"/>
              <a:buChar char="§"/>
              <a:defRPr/>
            </a:pP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641700"/>
            <a:ext cx="7753435" cy="344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Installing the Avaya Interface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65760" y="1209675"/>
            <a:ext cx="8128000" cy="3353585"/>
          </a:xfrm>
        </p:spPr>
        <p:txBody>
          <a:bodyPr/>
          <a:lstStyle/>
          <a:p>
            <a:pPr marL="228600" lvl="0" indent="-228600">
              <a:buFont typeface="Wingdings" pitchFamily="2" charset="2"/>
              <a:buChar char="§"/>
            </a:pPr>
            <a:r>
              <a:rPr lang="en-US" dirty="0" smtClean="0"/>
              <a:t>The Avaya player is available now for installation and will become functional after the Avaya implementation is complete.</a:t>
            </a:r>
          </a:p>
          <a:p>
            <a:pPr marL="685800" lvl="2" indent="-228600">
              <a:buFont typeface="Wingdings" pitchFamily="2" charset="2"/>
              <a:buChar char="§"/>
            </a:pPr>
            <a:r>
              <a:rPr lang="en-US" dirty="0" smtClean="0"/>
              <a:t>Login to the AU Web Portal and click the </a:t>
            </a:r>
            <a:r>
              <a:rPr lang="en-US" b="1" dirty="0" smtClean="0"/>
              <a:t>TECHNOLOGY</a:t>
            </a:r>
            <a:r>
              <a:rPr lang="en-US" dirty="0" smtClean="0"/>
              <a:t> link. Then, from the Personalized Links column, click </a:t>
            </a:r>
            <a:r>
              <a:rPr lang="en-US" b="1" dirty="0" smtClean="0"/>
              <a:t>DOWNLOAD SOFTWARE</a:t>
            </a:r>
            <a:r>
              <a:rPr lang="en-US" dirty="0" smtClean="0"/>
              <a:t>.</a:t>
            </a:r>
          </a:p>
          <a:p>
            <a:pPr marL="685800" lvl="2" indent="-228600">
              <a:buFont typeface="Wingdings" pitchFamily="2" charset="2"/>
              <a:buChar char="§"/>
            </a:pPr>
            <a:r>
              <a:rPr lang="en-US" dirty="0" smtClean="0"/>
              <a:t>Click </a:t>
            </a:r>
            <a:r>
              <a:rPr lang="en-US" b="1" dirty="0" smtClean="0"/>
              <a:t>AYAVA PLUGIN – NOTES CLIENT FOR WINDOWS</a:t>
            </a:r>
            <a:r>
              <a:rPr lang="en-US" dirty="0" smtClean="0"/>
              <a:t> in the Software Updates section of the webpage.  </a:t>
            </a:r>
          </a:p>
          <a:p>
            <a:pPr marL="685800" lvl="2" indent="-228600">
              <a:buFont typeface="Wingdings" pitchFamily="2" charset="2"/>
              <a:buChar char="§"/>
            </a:pPr>
            <a:r>
              <a:rPr lang="en-US" dirty="0" smtClean="0"/>
              <a:t> After the plugin downloads, you must run the file to complete the installation.</a:t>
            </a:r>
          </a:p>
          <a:p>
            <a:pPr marL="228600" indent="-228600">
              <a:buFont typeface="Wingdings" pitchFamily="2" charset="2"/>
              <a:buChar char="§"/>
              <a:defRPr/>
            </a:pPr>
            <a:endParaRPr lang="en-US" dirty="0" smtClean="0"/>
          </a:p>
          <a:p>
            <a:pPr marL="228600" indent="-228600">
              <a:buFont typeface="Wingdings" pitchFamily="2" charset="2"/>
              <a:buChar char="§"/>
              <a:defRPr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4563261"/>
            <a:ext cx="6000751" cy="17708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E8A417-931C-4ECD-908E-600FCC2602E7}" type="slidenum">
              <a:rPr lang="en-US" smtClean="0"/>
              <a:pPr>
                <a:defRPr/>
              </a:pPr>
              <a:t>18</a:t>
            </a:fld>
            <a:endParaRPr lang="en-US" dirty="0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Help</a:t>
            </a:r>
          </a:p>
        </p:txBody>
      </p:sp>
      <p:sp>
        <p:nvSpPr>
          <p:cNvPr id="24580" name="Text Box 6"/>
          <p:cNvSpPr txBox="1">
            <a:spLocks noChangeArrowheads="1"/>
          </p:cNvSpPr>
          <p:nvPr/>
        </p:nvSpPr>
        <p:spPr bwMode="auto">
          <a:xfrm>
            <a:off x="1219201" y="1371600"/>
            <a:ext cx="4031873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dirty="0"/>
              <a:t>IT Help Desk</a:t>
            </a:r>
          </a:p>
          <a:p>
            <a:r>
              <a:rPr lang="en-US" sz="2400" dirty="0">
                <a:solidFill>
                  <a:schemeClr val="accent1"/>
                </a:solidFill>
              </a:rPr>
              <a:t>helpdesk@american.edu</a:t>
            </a:r>
          </a:p>
          <a:p>
            <a:r>
              <a:rPr lang="en-US" sz="2400" dirty="0"/>
              <a:t>202-885-2550</a:t>
            </a:r>
          </a:p>
          <a:p>
            <a:r>
              <a:rPr lang="en-US" sz="2400" dirty="0"/>
              <a:t>IM:  AskAmericanUHelp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905000"/>
            <a:ext cx="7772400" cy="1752600"/>
          </a:xfrm>
        </p:spPr>
        <p:txBody>
          <a:bodyPr/>
          <a:lstStyle/>
          <a:p>
            <a:pPr algn="ctr"/>
            <a:r>
              <a:rPr lang="en-US" sz="2800" dirty="0" smtClean="0"/>
              <a:t>Avaya Unified Messaging</a:t>
            </a:r>
            <a:br>
              <a:rPr lang="en-US" sz="2800" dirty="0" smtClean="0"/>
            </a:br>
            <a:r>
              <a:rPr lang="en-US" sz="2800" dirty="0" smtClean="0"/>
              <a:t>Thank you for attending!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About Avaya Unified Messaging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52401" y="1209676"/>
            <a:ext cx="8763000" cy="5114924"/>
          </a:xfrm>
        </p:spPr>
        <p:txBody>
          <a:bodyPr/>
          <a:lstStyle/>
          <a:p>
            <a:pPr algn="ctr">
              <a:buNone/>
              <a:defRPr/>
            </a:pPr>
            <a:r>
              <a:rPr lang="en-US" sz="2400" b="1" dirty="0" smtClean="0">
                <a:solidFill>
                  <a:srgbClr val="3333CC"/>
                </a:solidFill>
              </a:rPr>
              <a:t>Avaya</a:t>
            </a:r>
            <a:r>
              <a:rPr lang="en-US" sz="2400" dirty="0" smtClean="0"/>
              <a:t> is American University’s new unified messaging system.</a:t>
            </a:r>
          </a:p>
          <a:p>
            <a:pPr algn="ctr">
              <a:buNone/>
              <a:defRPr/>
            </a:pPr>
            <a:endParaRPr lang="en-US" sz="1200" dirty="0" smtClean="0"/>
          </a:p>
          <a:p>
            <a:pPr marL="685800" lvl="1" indent="-239713">
              <a:buFont typeface="Arial" pitchFamily="34" charset="0"/>
              <a:buChar char="•"/>
              <a:defRPr/>
            </a:pPr>
            <a:r>
              <a:rPr lang="en-US" sz="2400" dirty="0" smtClean="0"/>
              <a:t>Offers same basic functionality of answering calls and recording messages, but with a wide range of additional features. </a:t>
            </a:r>
          </a:p>
          <a:p>
            <a:pPr marL="685800" indent="-239713"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685800" lvl="1" indent="-239713">
              <a:buFont typeface="Arial" pitchFamily="34" charset="0"/>
              <a:buChar char="•"/>
              <a:defRPr/>
            </a:pPr>
            <a:r>
              <a:rPr lang="en-US" sz="2400" dirty="0" smtClean="0"/>
              <a:t>Provides one location for e-mail, voice mail messages, and faxes.</a:t>
            </a:r>
          </a:p>
          <a:p>
            <a:pPr marL="685800" indent="-239713"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685800" lvl="1" indent="-239713">
              <a:buFont typeface="Arial" pitchFamily="34" charset="0"/>
              <a:buChar char="•"/>
              <a:defRPr/>
            </a:pPr>
            <a:r>
              <a:rPr lang="en-US" sz="2400" dirty="0" smtClean="0"/>
              <a:t>Listen to voice mail messages on your computer, telephone, Blackberry, and other handheld devices.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Overview Information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65760" y="1209676"/>
            <a:ext cx="8285163" cy="5114924"/>
          </a:xfrm>
        </p:spPr>
        <p:txBody>
          <a:bodyPr/>
          <a:lstStyle/>
          <a:p>
            <a:pPr marL="228600" indent="-228600">
              <a:buFont typeface="Wingdings" pitchFamily="2" charset="2"/>
              <a:buChar char="§"/>
              <a:defRPr/>
            </a:pPr>
            <a:r>
              <a:rPr lang="en-US" sz="2400" dirty="0" smtClean="0"/>
              <a:t>Voice mail messages will be available by phone, and also in your e-mail inbox.</a:t>
            </a:r>
          </a:p>
          <a:p>
            <a:pPr marL="228600" indent="-2286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400" dirty="0" smtClean="0"/>
          </a:p>
          <a:p>
            <a:pPr marL="228600" indent="-228600">
              <a:buFont typeface="Wingdings" pitchFamily="2" charset="2"/>
              <a:buChar char="§"/>
              <a:defRPr/>
            </a:pPr>
            <a:r>
              <a:rPr lang="en-US" sz="2400" dirty="0" smtClean="0"/>
              <a:t>Hear how many messages you have in both your voice mail and e-mail inbox. </a:t>
            </a:r>
          </a:p>
          <a:p>
            <a:pPr marL="228600" indent="-2286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400" dirty="0" smtClean="0"/>
          </a:p>
          <a:p>
            <a:pPr marL="228600" indent="-228600">
              <a:buFont typeface="Wingdings" pitchFamily="2" charset="2"/>
              <a:buChar char="§"/>
              <a:defRPr/>
            </a:pPr>
            <a:r>
              <a:rPr lang="en-US" sz="2400" dirty="0" smtClean="0"/>
              <a:t>Have the Avaya system read e-mail messages to you.</a:t>
            </a:r>
          </a:p>
          <a:p>
            <a:pPr marL="228600" indent="-2286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400" dirty="0" smtClean="0"/>
          </a:p>
          <a:p>
            <a:pPr marL="228600" lvl="1" indent="-228600">
              <a:buFont typeface="Wingdings" pitchFamily="2" charset="2"/>
              <a:buChar char="§"/>
              <a:defRPr/>
            </a:pPr>
            <a:r>
              <a:rPr lang="en-US" sz="2400" dirty="0"/>
              <a:t>Add notes, </a:t>
            </a:r>
            <a:r>
              <a:rPr lang="en-US" sz="2400" dirty="0" smtClean="0"/>
              <a:t>drag/drop into </a:t>
            </a:r>
            <a:r>
              <a:rPr lang="en-US" sz="2400" dirty="0"/>
              <a:t>folders, save </a:t>
            </a:r>
            <a:r>
              <a:rPr lang="en-US" sz="2400" dirty="0" smtClean="0"/>
              <a:t>your voice mail </a:t>
            </a:r>
            <a:r>
              <a:rPr lang="en-US" sz="2400" dirty="0"/>
              <a:t>messages </a:t>
            </a:r>
            <a:r>
              <a:rPr lang="en-US" sz="2400" dirty="0" smtClean="0"/>
              <a:t>indefinitely. </a:t>
            </a:r>
          </a:p>
          <a:p>
            <a:pPr marL="228600" indent="-228600">
              <a:defRPr/>
            </a:pPr>
            <a:endParaRPr lang="en-US" sz="1800" dirty="0" smtClean="0"/>
          </a:p>
          <a:p>
            <a:pPr marL="117475" indent="0">
              <a:defRPr/>
            </a:pPr>
            <a:endParaRPr lang="en-US" sz="16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Setting Up Your Mailbox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65760" y="1066801"/>
            <a:ext cx="8285163" cy="5410199"/>
          </a:xfrm>
        </p:spPr>
        <p:txBody>
          <a:bodyPr/>
          <a:lstStyle/>
          <a:p>
            <a:pPr marL="228600" lvl="1" indent="-228600">
              <a:buFont typeface="Wingdings" pitchFamily="2" charset="2"/>
              <a:buChar char="§"/>
              <a:defRPr/>
            </a:pPr>
            <a:r>
              <a:rPr lang="en-US" sz="1800" dirty="0" smtClean="0"/>
              <a:t>Access your </a:t>
            </a:r>
            <a:r>
              <a:rPr lang="en-US" sz="1800" dirty="0"/>
              <a:t>mailbox:</a:t>
            </a:r>
          </a:p>
          <a:p>
            <a:pPr marL="574675" lvl="3" indent="-228600">
              <a:buFont typeface="Wingdings" pitchFamily="2" charset="2"/>
              <a:buChar char="§"/>
              <a:defRPr/>
            </a:pPr>
            <a:r>
              <a:rPr lang="en-US" sz="1800" dirty="0" smtClean="0"/>
              <a:t>Dial </a:t>
            </a:r>
            <a:r>
              <a:rPr lang="en-US" sz="1800" b="1" dirty="0" smtClean="0"/>
              <a:t>3880</a:t>
            </a:r>
            <a:r>
              <a:rPr lang="en-US" sz="1800" dirty="0" smtClean="0"/>
              <a:t> from a campus phone or </a:t>
            </a:r>
            <a:r>
              <a:rPr lang="en-US" sz="1800" b="1" dirty="0" smtClean="0"/>
              <a:t>(202) 885-3880</a:t>
            </a:r>
            <a:r>
              <a:rPr lang="en-US" sz="1800" dirty="0" smtClean="0"/>
              <a:t> from off campus.</a:t>
            </a:r>
          </a:p>
          <a:p>
            <a:pPr marL="228600" lvl="2" indent="-22860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800" i="1" dirty="0"/>
              <a:t>	</a:t>
            </a:r>
            <a:r>
              <a:rPr lang="en-US" sz="1800" i="1" dirty="0" smtClean="0"/>
              <a:t>		or....</a:t>
            </a:r>
          </a:p>
          <a:p>
            <a:pPr marL="574675" lvl="3" indent="-228600">
              <a:buFont typeface="Wingdings" pitchFamily="2" charset="2"/>
              <a:buChar char="§"/>
              <a:defRPr/>
            </a:pPr>
            <a:r>
              <a:rPr lang="en-US" sz="1800" dirty="0" smtClean="0"/>
              <a:t>Press the </a:t>
            </a:r>
            <a:r>
              <a:rPr lang="en-US" sz="1800" b="1" dirty="0" smtClean="0"/>
              <a:t>MESSAGE</a:t>
            </a:r>
            <a:r>
              <a:rPr lang="en-US" sz="1800" dirty="0" smtClean="0"/>
              <a:t> button on your phone.</a:t>
            </a:r>
          </a:p>
          <a:p>
            <a:pPr marL="228600" lvl="1" indent="-228600">
              <a:buFont typeface="Wingdings" pitchFamily="2" charset="2"/>
              <a:buChar char="§"/>
              <a:defRPr/>
            </a:pPr>
            <a:r>
              <a:rPr lang="en-US" sz="1800" smtClean="0"/>
              <a:t>For the first time login, enter your </a:t>
            </a:r>
            <a:r>
              <a:rPr lang="en-US" sz="1800" b="1" smtClean="0"/>
              <a:t>TEMPORARY PASSWORD</a:t>
            </a:r>
            <a:r>
              <a:rPr lang="en-US" sz="1800" smtClean="0"/>
              <a:t> followed by the Pound (</a:t>
            </a:r>
            <a:r>
              <a:rPr lang="en-US" sz="1800" b="1" smtClean="0"/>
              <a:t>#</a:t>
            </a:r>
            <a:r>
              <a:rPr lang="en-US" sz="1800" smtClean="0"/>
              <a:t>) sign. Contact </a:t>
            </a:r>
            <a:r>
              <a:rPr lang="en-US" sz="1800" smtClean="0"/>
              <a:t>the </a:t>
            </a:r>
            <a:r>
              <a:rPr lang="en-US" sz="1800" smtClean="0"/>
              <a:t>OIT </a:t>
            </a:r>
            <a:r>
              <a:rPr lang="en-US" sz="1800" smtClean="0"/>
              <a:t>Help </a:t>
            </a:r>
            <a:r>
              <a:rPr lang="en-US" sz="1800" smtClean="0"/>
              <a:t>Desk (x2550) </a:t>
            </a:r>
            <a:r>
              <a:rPr lang="en-US" sz="1800" smtClean="0"/>
              <a:t>if you are unsure of your temporary password.</a:t>
            </a:r>
          </a:p>
          <a:p>
            <a:pPr marL="228600" lvl="1" indent="-228600">
              <a:buFont typeface="Wingdings" pitchFamily="2" charset="2"/>
              <a:buChar char="§"/>
              <a:defRPr/>
            </a:pPr>
            <a:r>
              <a:rPr lang="en-US" sz="1800" smtClean="0"/>
              <a:t>Follow </a:t>
            </a:r>
            <a:r>
              <a:rPr lang="en-US" sz="1800" dirty="0" smtClean="0"/>
              <a:t>the prompts to:</a:t>
            </a:r>
          </a:p>
          <a:p>
            <a:pPr marL="1255712" lvl="2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800" dirty="0" smtClean="0"/>
              <a:t>Enter a </a:t>
            </a:r>
            <a:r>
              <a:rPr lang="en-US" sz="1800" b="1" dirty="0" smtClean="0"/>
              <a:t>NEW PASSWORD</a:t>
            </a:r>
            <a:r>
              <a:rPr lang="en-US" sz="1800" dirty="0" smtClean="0"/>
              <a:t>.</a:t>
            </a:r>
          </a:p>
          <a:p>
            <a:pPr marL="1255713" lvl="3" indent="0">
              <a:spcAft>
                <a:spcPts val="0"/>
              </a:spcAft>
              <a:buNone/>
              <a:defRPr/>
            </a:pPr>
            <a:r>
              <a:rPr lang="en-US" sz="1800" b="1" i="1" dirty="0" smtClean="0">
                <a:solidFill>
                  <a:srgbClr val="FF0000"/>
                </a:solidFill>
              </a:rPr>
              <a:t>Note</a:t>
            </a:r>
            <a:r>
              <a:rPr lang="en-US" sz="1800" dirty="0" smtClean="0">
                <a:solidFill>
                  <a:srgbClr val="FF0000"/>
                </a:solidFill>
              </a:rPr>
              <a:t>:</a:t>
            </a:r>
            <a:r>
              <a:rPr lang="en-US" sz="1800" dirty="0" smtClean="0"/>
              <a:t> must be at least 4 digits, cannot be your extension number, cannot be consecutive or reverse consecutive numbers, and cannot be 4 of the same number.</a:t>
            </a:r>
          </a:p>
          <a:p>
            <a:pPr marL="1255712" lvl="2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800" dirty="0" smtClean="0"/>
              <a:t>Record your </a:t>
            </a:r>
            <a:r>
              <a:rPr lang="en-US" sz="1800" b="1" dirty="0" smtClean="0"/>
              <a:t>NAME</a:t>
            </a:r>
            <a:r>
              <a:rPr lang="en-US" sz="1800" dirty="0" smtClean="0"/>
              <a:t>, or accept the default recording.</a:t>
            </a:r>
          </a:p>
          <a:p>
            <a:pPr marL="1255712" lvl="2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800" dirty="0" smtClean="0"/>
              <a:t>Record your </a:t>
            </a:r>
            <a:r>
              <a:rPr lang="en-US" sz="1800" b="1" dirty="0" smtClean="0"/>
              <a:t>PLEASE HOLD</a:t>
            </a:r>
            <a:r>
              <a:rPr lang="en-US" sz="1800" dirty="0" smtClean="0"/>
              <a:t> prompt. (informs callers of the extension they selected when being transferred)</a:t>
            </a:r>
          </a:p>
          <a:p>
            <a:pPr marL="1255712" lvl="2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800" dirty="0" smtClean="0"/>
              <a:t>Record your </a:t>
            </a:r>
            <a:r>
              <a:rPr lang="en-US" sz="1800" b="1" dirty="0" smtClean="0"/>
              <a:t>PERSONAL GREETING</a:t>
            </a:r>
            <a:r>
              <a:rPr lang="en-US" sz="1800" dirty="0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Accessing Your Mailbox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65760" y="1066801"/>
            <a:ext cx="8610600" cy="4921250"/>
          </a:xfrm>
        </p:spPr>
        <p:txBody>
          <a:bodyPr/>
          <a:lstStyle/>
          <a:p>
            <a:pPr marL="228600" lvl="1" indent="-228600">
              <a:buFont typeface="Wingdings" pitchFamily="2" charset="2"/>
              <a:buChar char="§"/>
              <a:defRPr/>
            </a:pPr>
            <a:r>
              <a:rPr lang="en-US" u="sng" dirty="0" smtClean="0"/>
              <a:t>From your office phone:</a:t>
            </a:r>
          </a:p>
          <a:p>
            <a:pPr marL="574675" lvl="3" indent="-228600">
              <a:buFont typeface="Wingdings" pitchFamily="2" charset="2"/>
              <a:buChar char="§"/>
              <a:defRPr/>
            </a:pPr>
            <a:r>
              <a:rPr lang="en-US" sz="1600" dirty="0" smtClean="0"/>
              <a:t>Dial the </a:t>
            </a:r>
            <a:r>
              <a:rPr lang="en-US" sz="1600" b="1" dirty="0" smtClean="0"/>
              <a:t>ACCESS</a:t>
            </a:r>
            <a:r>
              <a:rPr lang="en-US" sz="1600" dirty="0" smtClean="0"/>
              <a:t> </a:t>
            </a:r>
            <a:r>
              <a:rPr lang="en-US" sz="1600" b="1" dirty="0" smtClean="0"/>
              <a:t>NUMBER, 3880, </a:t>
            </a:r>
            <a:r>
              <a:rPr lang="en-US" sz="1600" dirty="0" smtClean="0"/>
              <a:t>and</a:t>
            </a:r>
            <a:r>
              <a:rPr lang="en-US" sz="1600" b="1" dirty="0" smtClean="0"/>
              <a:t> </a:t>
            </a:r>
            <a:r>
              <a:rPr lang="en-US" sz="1600" dirty="0" smtClean="0"/>
              <a:t>enter your </a:t>
            </a:r>
            <a:r>
              <a:rPr lang="en-US" sz="1600" b="1" dirty="0" smtClean="0"/>
              <a:t>PASSWORD</a:t>
            </a:r>
            <a:r>
              <a:rPr lang="en-US" sz="1600" dirty="0" smtClean="0"/>
              <a:t>.</a:t>
            </a:r>
          </a:p>
          <a:p>
            <a:pPr marL="0" lvl="2" indent="0">
              <a:buNone/>
              <a:defRPr/>
            </a:pPr>
            <a:r>
              <a:rPr lang="en-US" sz="1600" dirty="0"/>
              <a:t>	</a:t>
            </a:r>
            <a:r>
              <a:rPr lang="en-US" sz="1600" dirty="0" smtClean="0"/>
              <a:t>			</a:t>
            </a:r>
            <a:r>
              <a:rPr lang="en-US" sz="1600" i="1" dirty="0" smtClean="0"/>
              <a:t>or...</a:t>
            </a:r>
          </a:p>
          <a:p>
            <a:pPr marL="574675" lvl="3" indent="-228600">
              <a:buFont typeface="Wingdings" pitchFamily="2" charset="2"/>
              <a:buChar char="§"/>
              <a:defRPr/>
            </a:pPr>
            <a:r>
              <a:rPr lang="en-US" sz="1600" dirty="0" smtClean="0"/>
              <a:t>Press the </a:t>
            </a:r>
            <a:r>
              <a:rPr lang="en-US" sz="1600" b="1" dirty="0" smtClean="0"/>
              <a:t>MESSAGE</a:t>
            </a:r>
            <a:r>
              <a:rPr lang="en-US" sz="1600" dirty="0" smtClean="0"/>
              <a:t> button on your phone and enter your </a:t>
            </a:r>
            <a:r>
              <a:rPr lang="en-US" sz="1600" b="1" dirty="0" smtClean="0"/>
              <a:t>PASSWORD</a:t>
            </a:r>
            <a:r>
              <a:rPr lang="en-US" sz="1600" dirty="0" smtClean="0"/>
              <a:t>. </a:t>
            </a:r>
          </a:p>
          <a:p>
            <a:pPr marL="228600" lvl="1" indent="-228600">
              <a:buFont typeface="Wingdings" pitchFamily="2" charset="2"/>
              <a:buChar char="§"/>
              <a:defRPr/>
            </a:pPr>
            <a:r>
              <a:rPr lang="en-US" u="sng" dirty="0" smtClean="0"/>
              <a:t>From a campus phone: </a:t>
            </a:r>
          </a:p>
          <a:p>
            <a:pPr marL="574675" lvl="3" indent="-228600">
              <a:buFont typeface="Wingdings" pitchFamily="2" charset="2"/>
              <a:buChar char="§"/>
              <a:defRPr/>
            </a:pPr>
            <a:r>
              <a:rPr lang="en-US" sz="1600" dirty="0" smtClean="0"/>
              <a:t>Dial your </a:t>
            </a:r>
            <a:r>
              <a:rPr lang="en-US" sz="1600" b="1" dirty="0" smtClean="0"/>
              <a:t>EXTENSION</a:t>
            </a:r>
            <a:r>
              <a:rPr lang="en-US" sz="1600" dirty="0" smtClean="0"/>
              <a:t>; w</a:t>
            </a:r>
            <a:r>
              <a:rPr lang="en-US" sz="1600" dirty="0" smtClean="0">
                <a:ea typeface="+mn-ea"/>
                <a:cs typeface="+mn-cs"/>
              </a:rPr>
              <a:t>hen your greeting answers, press the </a:t>
            </a:r>
            <a:r>
              <a:rPr lang="en-US" sz="1600" b="1" dirty="0" smtClean="0">
                <a:ea typeface="+mn-ea"/>
                <a:cs typeface="+mn-cs"/>
              </a:rPr>
              <a:t>*</a:t>
            </a:r>
            <a:r>
              <a:rPr lang="en-US" sz="1600" dirty="0" smtClean="0">
                <a:ea typeface="+mn-ea"/>
                <a:cs typeface="+mn-cs"/>
              </a:rPr>
              <a:t> key twice.</a:t>
            </a:r>
          </a:p>
          <a:p>
            <a:pPr marL="574675" lvl="3" indent="-228600">
              <a:buFont typeface="Wingdings" pitchFamily="2" charset="2"/>
              <a:buChar char="§"/>
              <a:defRPr/>
            </a:pPr>
            <a:r>
              <a:rPr lang="en-US" sz="1600" dirty="0" smtClean="0">
                <a:ea typeface="+mn-ea"/>
                <a:cs typeface="+mn-cs"/>
              </a:rPr>
              <a:t>Then, enter your </a:t>
            </a:r>
            <a:r>
              <a:rPr lang="en-US" sz="1600" b="1" dirty="0" smtClean="0">
                <a:ea typeface="+mn-ea"/>
                <a:cs typeface="+mn-cs"/>
              </a:rPr>
              <a:t>PASSWORD</a:t>
            </a:r>
            <a:r>
              <a:rPr lang="en-US" sz="1600" dirty="0" smtClean="0">
                <a:ea typeface="+mn-ea"/>
                <a:cs typeface="+mn-cs"/>
              </a:rPr>
              <a:t> and press the </a:t>
            </a:r>
            <a:r>
              <a:rPr lang="en-US" sz="1600" b="1" dirty="0" smtClean="0">
                <a:ea typeface="+mn-ea"/>
                <a:cs typeface="+mn-cs"/>
              </a:rPr>
              <a:t># </a:t>
            </a:r>
            <a:r>
              <a:rPr lang="en-US" sz="1600" dirty="0" smtClean="0">
                <a:ea typeface="+mn-ea"/>
                <a:cs typeface="+mn-cs"/>
              </a:rPr>
              <a:t>key.</a:t>
            </a:r>
            <a:endParaRPr lang="en-US" sz="1000" dirty="0" smtClean="0">
              <a:ea typeface="+mn-ea"/>
              <a:cs typeface="+mn-cs"/>
            </a:endParaRPr>
          </a:p>
          <a:p>
            <a:pPr marL="228600" lvl="1" indent="-228600">
              <a:buFont typeface="Wingdings" pitchFamily="2" charset="2"/>
              <a:buChar char="§"/>
              <a:defRPr/>
            </a:pPr>
            <a:r>
              <a:rPr lang="en-US" u="sng" dirty="0" smtClean="0"/>
              <a:t>From outside the office: </a:t>
            </a:r>
          </a:p>
          <a:p>
            <a:pPr marL="574675" lvl="3" indent="-228600">
              <a:buFont typeface="Wingdings" pitchFamily="2" charset="2"/>
              <a:buChar char="§"/>
              <a:defRPr/>
            </a:pPr>
            <a:r>
              <a:rPr lang="en-US" sz="1600" dirty="0" smtClean="0"/>
              <a:t>Dial </a:t>
            </a:r>
            <a:r>
              <a:rPr lang="en-US" sz="1600" b="1" dirty="0" smtClean="0"/>
              <a:t>202-885-3880</a:t>
            </a:r>
            <a:r>
              <a:rPr lang="en-US" sz="1600" dirty="0" smtClean="0"/>
              <a:t>.</a:t>
            </a:r>
          </a:p>
          <a:p>
            <a:pPr marL="574675" lvl="3" indent="-228600">
              <a:buFont typeface="Wingdings" pitchFamily="2" charset="2"/>
              <a:buChar char="§"/>
              <a:defRPr/>
            </a:pPr>
            <a:r>
              <a:rPr lang="en-US" sz="1600" dirty="0" smtClean="0"/>
              <a:t>Press the </a:t>
            </a:r>
            <a:r>
              <a:rPr lang="en-US" sz="1600" b="1" dirty="0" smtClean="0"/>
              <a:t>#</a:t>
            </a:r>
            <a:r>
              <a:rPr lang="en-US" sz="1600" dirty="0" smtClean="0"/>
              <a:t> key when the system answers.</a:t>
            </a:r>
          </a:p>
          <a:p>
            <a:pPr marL="574675" lvl="3" indent="-228600">
              <a:buFont typeface="Wingdings" pitchFamily="2" charset="2"/>
              <a:buChar char="§"/>
              <a:defRPr/>
            </a:pPr>
            <a:r>
              <a:rPr lang="en-US" sz="1600" dirty="0" smtClean="0"/>
              <a:t>Enter your </a:t>
            </a:r>
            <a:r>
              <a:rPr lang="en-US" sz="1600" b="1" dirty="0" smtClean="0"/>
              <a:t>MAILBOX NUMBER</a:t>
            </a:r>
            <a:r>
              <a:rPr lang="en-US" sz="1600" dirty="0" smtClean="0"/>
              <a:t>.</a:t>
            </a:r>
          </a:p>
          <a:p>
            <a:pPr marL="574675" lvl="3" indent="-228600">
              <a:buFont typeface="Wingdings" pitchFamily="2" charset="2"/>
              <a:buChar char="§"/>
              <a:defRPr/>
            </a:pPr>
            <a:r>
              <a:rPr lang="en-US" sz="1600" dirty="0" smtClean="0"/>
              <a:t>Enter your </a:t>
            </a:r>
            <a:r>
              <a:rPr lang="en-US" sz="1600" b="1" dirty="0" smtClean="0"/>
              <a:t>PASSWORD</a:t>
            </a:r>
            <a:r>
              <a:rPr lang="en-US" sz="1600" dirty="0" smtClean="0"/>
              <a:t> and press the </a:t>
            </a:r>
            <a:r>
              <a:rPr lang="en-US" sz="1600" b="1" dirty="0" smtClean="0"/>
              <a:t># </a:t>
            </a:r>
            <a:r>
              <a:rPr lang="en-US" sz="1600" dirty="0" smtClean="0"/>
              <a:t>key.</a:t>
            </a:r>
            <a:endParaRPr lang="en-US" sz="1600" dirty="0" smtClean="0"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Phone Features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65760" y="1209676"/>
            <a:ext cx="8285163" cy="4778375"/>
          </a:xfrm>
        </p:spPr>
        <p:txBody>
          <a:bodyPr/>
          <a:lstStyle/>
          <a:p>
            <a:pPr marL="117475" indent="0">
              <a:buFont typeface="Monotype Sorts" charset="2"/>
              <a:buNone/>
              <a:defRPr/>
            </a:pPr>
            <a:r>
              <a:rPr lang="en-US" dirty="0" smtClean="0"/>
              <a:t>After you have entered your password, the system will tell you:</a:t>
            </a:r>
          </a:p>
          <a:p>
            <a:pPr marL="228600" indent="-228600">
              <a:buFont typeface="Wingdings" pitchFamily="2" charset="2"/>
              <a:buChar char="§"/>
              <a:defRPr/>
            </a:pPr>
            <a:r>
              <a:rPr lang="en-US" dirty="0" smtClean="0"/>
              <a:t>How many new and saved </a:t>
            </a:r>
            <a:r>
              <a:rPr lang="en-US" b="1" dirty="0" smtClean="0">
                <a:solidFill>
                  <a:srgbClr val="3333CC"/>
                </a:solidFill>
              </a:rPr>
              <a:t>voice mail </a:t>
            </a:r>
            <a:r>
              <a:rPr lang="en-US" dirty="0"/>
              <a:t>messages you have.</a:t>
            </a:r>
          </a:p>
          <a:p>
            <a:pPr marL="228600" indent="-228600">
              <a:buFont typeface="Wingdings" pitchFamily="2" charset="2"/>
              <a:buChar char="§"/>
              <a:defRPr/>
            </a:pPr>
            <a:r>
              <a:rPr lang="en-US" dirty="0" smtClean="0"/>
              <a:t>How many new and saved </a:t>
            </a:r>
            <a:r>
              <a:rPr lang="en-US" b="1" dirty="0" smtClean="0">
                <a:solidFill>
                  <a:srgbClr val="3333CC"/>
                </a:solidFill>
              </a:rPr>
              <a:t>e-mail</a:t>
            </a:r>
            <a:r>
              <a:rPr lang="en-US" dirty="0" smtClean="0"/>
              <a:t> messages you have.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Press </a:t>
            </a:r>
            <a:r>
              <a:rPr lang="en-US" b="1" dirty="0" smtClean="0"/>
              <a:t>1 </a:t>
            </a:r>
            <a:r>
              <a:rPr lang="en-US" dirty="0" smtClean="0"/>
              <a:t>to review your messages.</a:t>
            </a:r>
          </a:p>
          <a:p>
            <a:pPr lvl="2">
              <a:buFont typeface="Wingdings" pitchFamily="2" charset="2"/>
              <a:buChar char="Ø"/>
              <a:defRPr/>
            </a:pPr>
            <a:r>
              <a:rPr lang="en-US" dirty="0" smtClean="0">
                <a:ea typeface="+mn-ea"/>
                <a:cs typeface="+mn-cs"/>
              </a:rPr>
              <a:t>Press </a:t>
            </a:r>
            <a:r>
              <a:rPr lang="en-US" b="1" dirty="0" smtClean="0">
                <a:ea typeface="+mn-ea"/>
                <a:cs typeface="+mn-cs"/>
              </a:rPr>
              <a:t>1 </a:t>
            </a:r>
            <a:r>
              <a:rPr lang="en-US" dirty="0" smtClean="0">
                <a:ea typeface="+mn-ea"/>
                <a:cs typeface="+mn-cs"/>
              </a:rPr>
              <a:t>to listen to your </a:t>
            </a:r>
            <a:r>
              <a:rPr lang="en-US" b="1" dirty="0" smtClean="0">
                <a:solidFill>
                  <a:srgbClr val="3333CC"/>
                </a:solidFill>
                <a:ea typeface="+mn-ea"/>
                <a:cs typeface="+mn-cs"/>
              </a:rPr>
              <a:t>new voice messages</a:t>
            </a:r>
            <a:r>
              <a:rPr lang="en-US" dirty="0" smtClean="0">
                <a:ea typeface="+mn-ea"/>
                <a:cs typeface="+mn-cs"/>
              </a:rPr>
              <a:t>.</a:t>
            </a:r>
          </a:p>
          <a:p>
            <a:pPr lvl="2">
              <a:buFont typeface="Wingdings" pitchFamily="2" charset="2"/>
              <a:buChar char="Ø"/>
              <a:defRPr/>
            </a:pPr>
            <a:r>
              <a:rPr lang="en-US" dirty="0" smtClean="0">
                <a:ea typeface="+mn-ea"/>
                <a:cs typeface="+mn-cs"/>
              </a:rPr>
              <a:t>Press </a:t>
            </a:r>
            <a:r>
              <a:rPr lang="en-US" b="1" dirty="0" smtClean="0">
                <a:ea typeface="+mn-ea"/>
                <a:cs typeface="+mn-cs"/>
              </a:rPr>
              <a:t>2 </a:t>
            </a:r>
            <a:r>
              <a:rPr lang="en-US" dirty="0" smtClean="0">
                <a:ea typeface="+mn-ea"/>
                <a:cs typeface="+mn-cs"/>
              </a:rPr>
              <a:t>to listen to your </a:t>
            </a:r>
            <a:r>
              <a:rPr lang="en-US" b="1" dirty="0" smtClean="0">
                <a:solidFill>
                  <a:srgbClr val="3333CC"/>
                </a:solidFill>
                <a:ea typeface="+mn-ea"/>
                <a:cs typeface="+mn-cs"/>
              </a:rPr>
              <a:t>new e-mail messages</a:t>
            </a:r>
            <a:r>
              <a:rPr lang="en-US" dirty="0" smtClean="0">
                <a:ea typeface="+mn-ea"/>
                <a:cs typeface="+mn-cs"/>
              </a:rPr>
              <a:t>.</a:t>
            </a:r>
          </a:p>
          <a:p>
            <a:pPr marL="0" indent="0">
              <a:buNone/>
              <a:defRPr/>
            </a:pPr>
            <a:endParaRPr lang="en-US" dirty="0" smtClean="0"/>
          </a:p>
          <a:p>
            <a:pPr marL="0" indent="0">
              <a:buNone/>
              <a:defRPr/>
            </a:pPr>
            <a:r>
              <a:rPr lang="en-US" dirty="0" smtClean="0"/>
              <a:t>Avaya </a:t>
            </a:r>
            <a:r>
              <a:rPr lang="en-US" dirty="0"/>
              <a:t>allows you to record up to nine optional </a:t>
            </a:r>
            <a:r>
              <a:rPr lang="en-US" dirty="0" smtClean="0"/>
              <a:t>greetings: </a:t>
            </a:r>
            <a:endParaRPr lang="en-US" dirty="0"/>
          </a:p>
          <a:p>
            <a:pPr marL="228600" indent="-228600">
              <a:buFont typeface="Wingdings" pitchFamily="2" charset="2"/>
              <a:buChar char="§"/>
              <a:defRPr/>
            </a:pPr>
            <a:r>
              <a:rPr lang="en-US" dirty="0"/>
              <a:t>To set up greeting messages, press 4 at the Main Menu to access </a:t>
            </a:r>
            <a:r>
              <a:rPr lang="en-US" b="1" dirty="0" smtClean="0"/>
              <a:t>PERSONAL </a:t>
            </a:r>
            <a:r>
              <a:rPr lang="en-US" b="1" dirty="0"/>
              <a:t>CONFIGURATION</a:t>
            </a:r>
            <a:r>
              <a:rPr lang="en-US" dirty="0"/>
              <a:t>.</a:t>
            </a:r>
          </a:p>
          <a:p>
            <a:pPr>
              <a:defRPr/>
            </a:pPr>
            <a:endParaRPr lang="en-US" sz="1800" dirty="0" smtClean="0"/>
          </a:p>
          <a:p>
            <a:pPr>
              <a:defRPr/>
            </a:pPr>
            <a:endParaRPr lang="en-US" sz="1800" dirty="0" smtClean="0"/>
          </a:p>
          <a:p>
            <a:pPr lvl="1">
              <a:defRPr/>
            </a:pPr>
            <a:endParaRPr lang="en-US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Indicator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" y="1209676"/>
            <a:ext cx="8549640" cy="4778375"/>
          </a:xfrm>
        </p:spPr>
        <p:txBody>
          <a:bodyPr/>
          <a:lstStyle/>
          <a:p>
            <a:pPr marL="228600" indent="-228600">
              <a:buFont typeface="Wingdings" pitchFamily="2" charset="2"/>
              <a:buChar char="§"/>
            </a:pPr>
            <a:r>
              <a:rPr lang="en-US" dirty="0" smtClean="0"/>
              <a:t>By default, the indicator light </a:t>
            </a:r>
            <a:r>
              <a:rPr lang="en-US" b="1" u="sng" dirty="0" smtClean="0"/>
              <a:t>will not </a:t>
            </a:r>
            <a:r>
              <a:rPr lang="en-US" dirty="0" smtClean="0"/>
              <a:t>display to indicate new voice mail.</a:t>
            </a:r>
          </a:p>
          <a:p>
            <a:pPr marL="228600" indent="-228600">
              <a:buFont typeface="Wingdings" pitchFamily="2" charset="2"/>
              <a:buChar char="§"/>
            </a:pPr>
            <a:r>
              <a:rPr lang="en-US" dirty="0" smtClean="0"/>
              <a:t>You can change this option at: </a:t>
            </a:r>
            <a:r>
              <a:rPr lang="en-US" dirty="0" smtClean="0">
                <a:hlinkClick r:id="rId2"/>
              </a:rPr>
              <a:t>http</a:t>
            </a:r>
            <a:r>
              <a:rPr lang="en-US" smtClean="0">
                <a:hlinkClick r:id="rId2"/>
              </a:rPr>
              <a:t>://voicemail.american.edu</a:t>
            </a:r>
            <a:endParaRPr lang="en-US" dirty="0" smtClean="0"/>
          </a:p>
          <a:p>
            <a:pPr marL="228600" indent="-228600">
              <a:buFont typeface="Wingdings" pitchFamily="2" charset="2"/>
              <a:buChar char="§"/>
            </a:pPr>
            <a:r>
              <a:rPr lang="en-US" dirty="0" smtClean="0"/>
              <a:t>Indicator light will not turn off until you’ve reached the end of the message:</a:t>
            </a:r>
          </a:p>
          <a:p>
            <a:pPr marL="685800" lvl="2" indent="-228600">
              <a:buFont typeface="Wingdings" pitchFamily="2" charset="2"/>
              <a:buChar char="§"/>
            </a:pPr>
            <a:r>
              <a:rPr lang="en-US" dirty="0" smtClean="0"/>
              <a:t>Listen to the entire message</a:t>
            </a:r>
            <a:r>
              <a:rPr lang="en-US" dirty="0"/>
              <a:t>. Press </a:t>
            </a:r>
            <a:r>
              <a:rPr lang="en-US" b="1" dirty="0"/>
              <a:t>7</a:t>
            </a:r>
            <a:r>
              <a:rPr lang="en-US" dirty="0"/>
              <a:t> to delete, or </a:t>
            </a:r>
            <a:r>
              <a:rPr lang="en-US" b="1" dirty="0"/>
              <a:t>9 </a:t>
            </a:r>
            <a:r>
              <a:rPr lang="en-US" dirty="0"/>
              <a:t>to save the message, or the light will not go off.</a:t>
            </a:r>
          </a:p>
          <a:p>
            <a:pPr marL="685800" lvl="2" indent="-228600">
              <a:buFont typeface="Wingdings" pitchFamily="2" charset="2"/>
              <a:buChar char="§"/>
            </a:pPr>
            <a:r>
              <a:rPr lang="en-US" dirty="0" smtClean="0"/>
              <a:t>Press </a:t>
            </a:r>
            <a:r>
              <a:rPr lang="en-US" b="1" dirty="0" smtClean="0"/>
              <a:t>3,3</a:t>
            </a:r>
            <a:r>
              <a:rPr lang="en-US" dirty="0" smtClean="0"/>
              <a:t> to fast-forward to the end of the message. </a:t>
            </a:r>
          </a:p>
          <a:p>
            <a:pPr marL="685800" lvl="2" indent="-228600">
              <a:buFont typeface="Wingdings" pitchFamily="2" charset="2"/>
              <a:buChar char="§"/>
            </a:pPr>
            <a:r>
              <a:rPr lang="en-US" dirty="0" smtClean="0"/>
              <a:t>Mark the message as </a:t>
            </a:r>
            <a:r>
              <a:rPr lang="en-US" b="1" dirty="0" smtClean="0"/>
              <a:t>READ</a:t>
            </a:r>
            <a:r>
              <a:rPr lang="en-US" dirty="0" smtClean="0"/>
              <a:t> in your e-mail inbox.</a:t>
            </a:r>
          </a:p>
          <a:p>
            <a:pPr marL="685800" lvl="2" indent="-228600">
              <a:buFont typeface="Wingdings" pitchFamily="2" charset="2"/>
              <a:buChar char="§"/>
            </a:pPr>
            <a:r>
              <a:rPr lang="en-US" dirty="0" smtClean="0"/>
              <a:t>Be sure to get the handout: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91364"/>
            <a:ext cx="3886200" cy="1709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triped Right Arrow 4"/>
          <p:cNvSpPr/>
          <p:nvPr/>
        </p:nvSpPr>
        <p:spPr bwMode="auto">
          <a:xfrm>
            <a:off x="3498669" y="5417709"/>
            <a:ext cx="1143000" cy="457200"/>
          </a:xfrm>
          <a:prstGeom prst="stripedRightArrow">
            <a:avLst>
              <a:gd name="adj1" fmla="val 54166"/>
              <a:gd name="adj2" fmla="val 50000"/>
            </a:avLst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34950" marR="0" indent="-2349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30000"/>
              </a:spcAft>
              <a:buClr>
                <a:srgbClr val="000066"/>
              </a:buClr>
              <a:buSzTx/>
              <a:buFont typeface="Monotype Sorts" charset="2"/>
              <a:buChar char="n"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12380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Deleting Voice Mail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" y="1209676"/>
            <a:ext cx="8285163" cy="4778375"/>
          </a:xfrm>
        </p:spPr>
        <p:txBody>
          <a:bodyPr/>
          <a:lstStyle/>
          <a:p>
            <a:pPr marL="228600" indent="-228600">
              <a:buFont typeface="Wingdings" pitchFamily="2" charset="2"/>
              <a:buChar char="§"/>
            </a:pPr>
            <a:r>
              <a:rPr lang="en-US" sz="2400" dirty="0" smtClean="0"/>
              <a:t>If you </a:t>
            </a:r>
            <a:r>
              <a:rPr lang="en-US" sz="2400" b="1" dirty="0" smtClean="0"/>
              <a:t>delete</a:t>
            </a:r>
            <a:r>
              <a:rPr lang="en-US" sz="2400" dirty="0" smtClean="0"/>
              <a:t> a voice mail from your phone, the voice mail message will also be deleted from your Lotus Notes mail file.</a:t>
            </a:r>
          </a:p>
          <a:p>
            <a:pPr marL="228600" indent="-228600">
              <a:buFont typeface="Wingdings" pitchFamily="2" charset="2"/>
              <a:buChar char="§"/>
            </a:pPr>
            <a:r>
              <a:rPr lang="en-US" sz="2400" dirty="0" smtClean="0"/>
              <a:t>If you </a:t>
            </a:r>
            <a:r>
              <a:rPr lang="en-US" sz="2400" b="1" dirty="0" smtClean="0"/>
              <a:t>delete</a:t>
            </a:r>
            <a:r>
              <a:rPr lang="en-US" sz="2400" dirty="0" smtClean="0"/>
              <a:t> a voice mail message from your Lotus Notes mail file, the voice mail will also be deleted from your phone. </a:t>
            </a:r>
          </a:p>
          <a:p>
            <a:pPr marL="228600" indent="-228600">
              <a:buFont typeface="Wingdings" pitchFamily="2" charset="2"/>
              <a:buChar char="§"/>
            </a:pPr>
            <a:r>
              <a:rPr lang="en-US" sz="2400" dirty="0" smtClean="0"/>
              <a:t>Restore from Lotus Notes </a:t>
            </a:r>
            <a:r>
              <a:rPr lang="en-US" sz="2400" b="1" dirty="0" smtClean="0"/>
              <a:t>TRASH</a:t>
            </a:r>
            <a:r>
              <a:rPr lang="en-US" sz="2400" dirty="0" smtClean="0"/>
              <a:t> folder if you want to retrieve the voice mail message.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067300"/>
            <a:ext cx="4695825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572000"/>
            <a:ext cx="168592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2667000" y="5410200"/>
            <a:ext cx="1143000" cy="7620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 flipV="1">
            <a:off x="2286000" y="4724400"/>
            <a:ext cx="1447800" cy="5334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xmlns="" val="9772177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The Lotus Notes Interface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65760" y="1209676"/>
            <a:ext cx="8285163" cy="4048124"/>
          </a:xfrm>
        </p:spPr>
        <p:txBody>
          <a:bodyPr/>
          <a:lstStyle/>
          <a:p>
            <a:pPr marL="228600" indent="-228600">
              <a:buFont typeface="Wingdings" pitchFamily="2" charset="2"/>
              <a:buChar char="§"/>
              <a:defRPr/>
            </a:pPr>
            <a:r>
              <a:rPr lang="en-US" dirty="0" smtClean="0"/>
              <a:t>Voice mail will be stored in your Lotus Notes mail file:</a:t>
            </a:r>
          </a:p>
          <a:p>
            <a:pPr marL="735013" lvl="1" indent="-228600">
              <a:buFont typeface="Wingdings" pitchFamily="2" charset="2"/>
              <a:buChar char="§"/>
              <a:defRPr/>
            </a:pPr>
            <a:r>
              <a:rPr lang="en-US" sz="1800" dirty="0" smtClean="0"/>
              <a:t>Inbox</a:t>
            </a:r>
          </a:p>
          <a:p>
            <a:pPr marL="735013" lvl="1" indent="-228600">
              <a:buFont typeface="Wingdings" pitchFamily="2" charset="2"/>
              <a:buChar char="§"/>
              <a:defRPr/>
            </a:pPr>
            <a:r>
              <a:rPr lang="en-US" sz="1800" dirty="0" smtClean="0"/>
              <a:t>Views         Voice Inbox</a:t>
            </a:r>
          </a:p>
          <a:p>
            <a:pPr marL="228600" indent="-228600">
              <a:spcBef>
                <a:spcPts val="24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Voice mail messages can now be handled like e-mail messages:</a:t>
            </a:r>
          </a:p>
          <a:p>
            <a:pPr marL="685800" lvl="2" indent="-228600">
              <a:buFont typeface="Wingdings" pitchFamily="2" charset="2"/>
              <a:buChar char="§"/>
              <a:defRPr/>
            </a:pPr>
            <a:r>
              <a:rPr lang="en-US" sz="1800" dirty="0" smtClean="0"/>
              <a:t>Add private notes</a:t>
            </a:r>
          </a:p>
          <a:p>
            <a:pPr marL="685800" lvl="2" indent="-228600">
              <a:buFont typeface="Wingdings" pitchFamily="2" charset="2"/>
              <a:buChar char="§"/>
              <a:defRPr/>
            </a:pPr>
            <a:r>
              <a:rPr lang="en-US" sz="1800" dirty="0" smtClean="0"/>
              <a:t>Drag/drop into a folder</a:t>
            </a:r>
          </a:p>
          <a:p>
            <a:pPr marL="685800" lvl="2" indent="-228600">
              <a:buFont typeface="Wingdings" pitchFamily="2" charset="2"/>
              <a:buChar char="§"/>
              <a:defRPr/>
            </a:pPr>
            <a:r>
              <a:rPr lang="en-US" sz="1800" dirty="0" smtClean="0"/>
              <a:t>Save indefinitely</a:t>
            </a:r>
          </a:p>
          <a:p>
            <a:pPr marL="228600" indent="-228600">
              <a:spcBef>
                <a:spcPts val="2400"/>
              </a:spcBef>
              <a:buFont typeface="Wingdings" pitchFamily="2" charset="2"/>
              <a:buChar char="§"/>
              <a:defRPr/>
            </a:pPr>
            <a:r>
              <a:rPr lang="en-US" dirty="0" smtClean="0"/>
              <a:t>Voice mail messages designated by a phone icon,         .</a:t>
            </a:r>
          </a:p>
          <a:p>
            <a:pPr marL="574675" indent="-457200">
              <a:buFont typeface="Wingdings" pitchFamily="2" charset="2"/>
              <a:buChar char="§"/>
              <a:defRPr/>
            </a:pPr>
            <a:endParaRPr lang="en-US" sz="1800" dirty="0" smtClean="0"/>
          </a:p>
          <a:p>
            <a:pPr marL="574675" indent="-457200">
              <a:buFont typeface="Wingdings" pitchFamily="2" charset="2"/>
              <a:buChar char="§"/>
              <a:defRPr/>
            </a:pPr>
            <a:endParaRPr lang="en-US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3ABCE9-15B4-4F08-B4AA-66E92E9DBC5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3119" y="4495800"/>
            <a:ext cx="54864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>
            <a:off x="1828800" y="2219325"/>
            <a:ext cx="45720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1912" y="1600200"/>
            <a:ext cx="1400175" cy="1047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526" y="5334000"/>
            <a:ext cx="8748945" cy="83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ringPoint Template">
  <a:themeElements>
    <a:clrScheme name="BearingPoint Template 5">
      <a:dk1>
        <a:srgbClr val="000000"/>
      </a:dk1>
      <a:lt1>
        <a:srgbClr val="FFFFFF"/>
      </a:lt1>
      <a:dk2>
        <a:srgbClr val="FFFFFF"/>
      </a:dk2>
      <a:lt2>
        <a:srgbClr val="000000"/>
      </a:lt2>
      <a:accent1>
        <a:srgbClr val="365AA8"/>
      </a:accent1>
      <a:accent2>
        <a:srgbClr val="EAEBE7"/>
      </a:accent2>
      <a:accent3>
        <a:srgbClr val="FFFFFF"/>
      </a:accent3>
      <a:accent4>
        <a:srgbClr val="000000"/>
      </a:accent4>
      <a:accent5>
        <a:srgbClr val="AEB5D1"/>
      </a:accent5>
      <a:accent6>
        <a:srgbClr val="D4D5D1"/>
      </a:accent6>
      <a:hlink>
        <a:srgbClr val="FE0C18"/>
      </a:hlink>
      <a:folHlink>
        <a:srgbClr val="99CC00"/>
      </a:folHlink>
    </a:clrScheme>
    <a:fontScheme name="BearingPoint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dash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234950" marR="0" indent="-23495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30000"/>
          </a:spcAft>
          <a:buClr>
            <a:srgbClr val="000066"/>
          </a:buClr>
          <a:buSzTx/>
          <a:buFont typeface="Monotype Sorts" charset="2"/>
          <a:buChar char="n"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BearingPoint Template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ringPoint Template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ringPoint Templat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ringPoint Template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ringPoint Template 5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65AA8"/>
        </a:accent1>
        <a:accent2>
          <a:srgbClr val="EAEBE7"/>
        </a:accent2>
        <a:accent3>
          <a:srgbClr val="FFFFFF"/>
        </a:accent3>
        <a:accent4>
          <a:srgbClr val="000000"/>
        </a:accent4>
        <a:accent5>
          <a:srgbClr val="AEB5D1"/>
        </a:accent5>
        <a:accent6>
          <a:srgbClr val="D4D5D1"/>
        </a:accent6>
        <a:hlink>
          <a:srgbClr val="FE0C18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FINAID c.Support Presentation Final</Template>
  <TotalTime>6523</TotalTime>
  <Words>946</Words>
  <Application>Microsoft Office PowerPoint</Application>
  <PresentationFormat>On-screen Show (4:3)</PresentationFormat>
  <Paragraphs>129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BearingPoint Template</vt:lpstr>
      <vt:lpstr>Slide 1</vt:lpstr>
      <vt:lpstr>About Avaya Unified Messaging </vt:lpstr>
      <vt:lpstr>Overview Information</vt:lpstr>
      <vt:lpstr>Setting Up Your Mailbox</vt:lpstr>
      <vt:lpstr>Accessing Your Mailbox</vt:lpstr>
      <vt:lpstr>Phone Features</vt:lpstr>
      <vt:lpstr>Message Indicator Light</vt:lpstr>
      <vt:lpstr>Deleting Voice Mail</vt:lpstr>
      <vt:lpstr>The Lotus Notes Interface</vt:lpstr>
      <vt:lpstr>Using the Lotus Notes Interface</vt:lpstr>
      <vt:lpstr>Annotating a Message</vt:lpstr>
      <vt:lpstr>Receiving Faxes</vt:lpstr>
      <vt:lpstr>Forwarding Messages</vt:lpstr>
      <vt:lpstr>Using Avaya with WebMail</vt:lpstr>
      <vt:lpstr>Using Avaya with a Macintosh</vt:lpstr>
      <vt:lpstr>Using Avaya with Lotus Notes Traveler</vt:lpstr>
      <vt:lpstr>Installing the Avaya Interface</vt:lpstr>
      <vt:lpstr>Getting Help</vt:lpstr>
      <vt:lpstr>Avaya Unified Messaging Thank you for attending!</vt:lpstr>
    </vt:vector>
  </TitlesOfParts>
  <Company>American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jpalum</dc:creator>
  <cp:lastModifiedBy>Suzanne Barron</cp:lastModifiedBy>
  <cp:revision>852</cp:revision>
  <cp:lastPrinted>2011-03-28T14:49:35Z</cp:lastPrinted>
  <dcterms:created xsi:type="dcterms:W3CDTF">2004-06-10T18:13:49Z</dcterms:created>
  <dcterms:modified xsi:type="dcterms:W3CDTF">2011-03-28T18:47:09Z</dcterms:modified>
</cp:coreProperties>
</file>