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2"/>
  </p:notesMasterIdLst>
  <p:sldIdLst>
    <p:sldId id="257" r:id="rId2"/>
    <p:sldId id="287" r:id="rId3"/>
    <p:sldId id="260" r:id="rId4"/>
    <p:sldId id="281" r:id="rId5"/>
    <p:sldId id="282" r:id="rId6"/>
    <p:sldId id="262" r:id="rId7"/>
    <p:sldId id="271" r:id="rId8"/>
    <p:sldId id="288" r:id="rId9"/>
    <p:sldId id="285" r:id="rId10"/>
    <p:sldId id="28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Nw09\aufin1\VPFin\SHARED.DIR\Facilities%20Management\Planning%20&amp;%20Capital%20Projects\2011%20Campus%20Plan\Population%20Data%202011%20Plan%20Approve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9.3529618064983278E-2"/>
          <c:y val="0.14728601452475917"/>
          <c:w val="0.84564323866549462"/>
          <c:h val="0.69389748851222233"/>
        </c:manualLayout>
      </c:layout>
      <c:barChart>
        <c:barDir val="col"/>
        <c:grouping val="stacked"/>
        <c:ser>
          <c:idx val="1"/>
          <c:order val="0"/>
          <c:tx>
            <c:strRef>
              <c:f>'Multi-year Data'!$B$14</c:f>
              <c:strCache>
                <c:ptCount val="1"/>
                <c:pt idx="0">
                  <c:v>Undergraduate</c:v>
                </c:pt>
              </c:strCache>
            </c:strRef>
          </c:tx>
          <c:spPr>
            <a:solidFill>
              <a:srgbClr val="0070C0"/>
            </a:solidFill>
          </c:spPr>
          <c:dLbls>
            <c:dLbl>
              <c:idx val="6"/>
              <c:layout/>
              <c:showVal val="1"/>
            </c:dLbl>
            <c:dLbl>
              <c:idx val="15"/>
              <c:layout/>
              <c:showVal val="1"/>
            </c:dLbl>
            <c:delete val="1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</c:dLbls>
          <c:cat>
            <c:numRef>
              <c:f>'Multi-year Data'!$S$1:$AH$1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'Multi-year Data'!$S$14:$AH$14</c:f>
              <c:numCache>
                <c:formatCode>_(* #,##0_);_(* \(#,##0\);_(* "-"??_);_(@_)</c:formatCode>
                <c:ptCount val="16"/>
                <c:pt idx="0">
                  <c:v>5371</c:v>
                </c:pt>
                <c:pt idx="1">
                  <c:v>5527</c:v>
                </c:pt>
                <c:pt idx="2">
                  <c:v>5430</c:v>
                </c:pt>
                <c:pt idx="3">
                  <c:v>5812</c:v>
                </c:pt>
                <c:pt idx="4">
                  <c:v>6141</c:v>
                </c:pt>
                <c:pt idx="5">
                  <c:v>6318</c:v>
                </c:pt>
                <c:pt idx="6">
                  <c:v>6343</c:v>
                </c:pt>
                <c:pt idx="7">
                  <c:v>6400</c:v>
                </c:pt>
                <c:pt idx="8">
                  <c:v>6400</c:v>
                </c:pt>
                <c:pt idx="9">
                  <c:v>6400</c:v>
                </c:pt>
                <c:pt idx="10">
                  <c:v>6400</c:v>
                </c:pt>
                <c:pt idx="11">
                  <c:v>6400</c:v>
                </c:pt>
                <c:pt idx="12">
                  <c:v>6400</c:v>
                </c:pt>
                <c:pt idx="13">
                  <c:v>6400</c:v>
                </c:pt>
                <c:pt idx="14">
                  <c:v>6400</c:v>
                </c:pt>
                <c:pt idx="15">
                  <c:v>6400</c:v>
                </c:pt>
              </c:numCache>
            </c:numRef>
          </c:val>
        </c:ser>
        <c:ser>
          <c:idx val="2"/>
          <c:order val="1"/>
          <c:tx>
            <c:strRef>
              <c:f>'Multi-year Data'!$B$16</c:f>
              <c:strCache>
                <c:ptCount val="1"/>
                <c:pt idx="0">
                  <c:v>Graduate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6"/>
              <c:layout/>
              <c:showVal val="1"/>
            </c:dLbl>
            <c:dLbl>
              <c:idx val="15"/>
              <c:layout/>
              <c:showVal val="1"/>
            </c:dLbl>
            <c:delete val="1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</c:dLbls>
          <c:cat>
            <c:numRef>
              <c:f>'Multi-year Data'!$S$1:$AH$1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'Multi-year Data'!$S$16:$AH$16</c:f>
              <c:numCache>
                <c:formatCode>_(* #,##0_);_(* \(#,##0\);_(* "-"??_);_(@_)</c:formatCode>
                <c:ptCount val="16"/>
                <c:pt idx="0">
                  <c:v>3183</c:v>
                </c:pt>
                <c:pt idx="1">
                  <c:v>3019</c:v>
                </c:pt>
                <c:pt idx="2">
                  <c:v>2965</c:v>
                </c:pt>
                <c:pt idx="3">
                  <c:v>3019</c:v>
                </c:pt>
                <c:pt idx="4">
                  <c:v>3190</c:v>
                </c:pt>
                <c:pt idx="5">
                  <c:v>3230</c:v>
                </c:pt>
                <c:pt idx="6">
                  <c:v>3137</c:v>
                </c:pt>
                <c:pt idx="7">
                  <c:v>3600</c:v>
                </c:pt>
                <c:pt idx="8">
                  <c:v>3700</c:v>
                </c:pt>
                <c:pt idx="9">
                  <c:v>3800</c:v>
                </c:pt>
                <c:pt idx="10">
                  <c:v>3800</c:v>
                </c:pt>
                <c:pt idx="11">
                  <c:v>4100</c:v>
                </c:pt>
                <c:pt idx="12">
                  <c:v>4100</c:v>
                </c:pt>
                <c:pt idx="13">
                  <c:v>4200</c:v>
                </c:pt>
                <c:pt idx="14">
                  <c:v>4300</c:v>
                </c:pt>
                <c:pt idx="15">
                  <c:v>4400</c:v>
                </c:pt>
              </c:numCache>
            </c:numRef>
          </c:val>
        </c:ser>
        <c:ser>
          <c:idx val="3"/>
          <c:order val="2"/>
          <c:tx>
            <c:strRef>
              <c:f>'Multi-year Data'!$B$18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6"/>
              <c:layout/>
              <c:showVal val="1"/>
            </c:dLbl>
            <c:dLbl>
              <c:idx val="15"/>
              <c:layout/>
              <c:showVal val="1"/>
            </c:dLbl>
            <c:delete val="1"/>
            <c:spPr>
              <a:solidFill>
                <a:sysClr val="window" lastClr="FFFFFF">
                  <a:alpha val="59000"/>
                </a:sysClr>
              </a:solidFill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</c:dLbls>
          <c:cat>
            <c:numRef>
              <c:f>'Multi-year Data'!$S$1:$AH$1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'Multi-year Data'!$S$18:$AH$18</c:f>
              <c:numCache>
                <c:formatCode>_(* #,##0_);_(* \(#,##0\);_(* "-"??_);_(@_)</c:formatCode>
                <c:ptCount val="16"/>
                <c:pt idx="0">
                  <c:v>633</c:v>
                </c:pt>
                <c:pt idx="1">
                  <c:v>547</c:v>
                </c:pt>
                <c:pt idx="2">
                  <c:v>657</c:v>
                </c:pt>
                <c:pt idx="3">
                  <c:v>793</c:v>
                </c:pt>
                <c:pt idx="4">
                  <c:v>660</c:v>
                </c:pt>
                <c:pt idx="5">
                  <c:v>750</c:v>
                </c:pt>
                <c:pt idx="6">
                  <c:v>795</c:v>
                </c:pt>
                <c:pt idx="7">
                  <c:v>700</c:v>
                </c:pt>
                <c:pt idx="8">
                  <c:v>600</c:v>
                </c:pt>
                <c:pt idx="9">
                  <c:v>600</c:v>
                </c:pt>
                <c:pt idx="10">
                  <c:v>600</c:v>
                </c:pt>
                <c:pt idx="11">
                  <c:v>700</c:v>
                </c:pt>
                <c:pt idx="12">
                  <c:v>700</c:v>
                </c:pt>
                <c:pt idx="13">
                  <c:v>700</c:v>
                </c:pt>
                <c:pt idx="14">
                  <c:v>700</c:v>
                </c:pt>
                <c:pt idx="15">
                  <c:v>800</c:v>
                </c:pt>
              </c:numCache>
            </c:numRef>
          </c:val>
        </c:ser>
        <c:ser>
          <c:idx val="4"/>
          <c:order val="4"/>
          <c:tx>
            <c:v>Law School</c:v>
          </c:tx>
          <c:spPr>
            <a:solidFill>
              <a:schemeClr val="accent2">
                <a:lumMod val="75000"/>
              </a:schemeClr>
            </a:solidFill>
          </c:spPr>
          <c:dPt>
            <c:idx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2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3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4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5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6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8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9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Lbls>
            <c:dLbl>
              <c:idx val="6"/>
              <c:layout/>
              <c:showVal val="1"/>
            </c:dLbl>
            <c:dLbl>
              <c:idx val="15"/>
              <c:layout/>
              <c:showVal val="1"/>
            </c:dLbl>
            <c:dLbl>
              <c:idx val="16"/>
              <c:showVal val="1"/>
            </c:dLbl>
            <c:delete val="1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</c:dLbls>
          <c:cat>
            <c:numRef>
              <c:f>'Multi-year Data'!$S$1:$AH$1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'Multi-year Data'!$S$10:$AH$10</c:f>
              <c:numCache>
                <c:formatCode>_(* #,##0_);_(* \(#,##0\);_(* "-"??_);_(@_)</c:formatCode>
                <c:ptCount val="16"/>
                <c:pt idx="0">
                  <c:v>1665</c:v>
                </c:pt>
                <c:pt idx="1">
                  <c:v>1699</c:v>
                </c:pt>
                <c:pt idx="2">
                  <c:v>1687</c:v>
                </c:pt>
                <c:pt idx="3">
                  <c:v>1678</c:v>
                </c:pt>
                <c:pt idx="4">
                  <c:v>1730</c:v>
                </c:pt>
                <c:pt idx="5">
                  <c:v>1770</c:v>
                </c:pt>
                <c:pt idx="6">
                  <c:v>1771</c:v>
                </c:pt>
                <c:pt idx="7">
                  <c:v>1800</c:v>
                </c:pt>
                <c:pt idx="8">
                  <c:v>1820</c:v>
                </c:pt>
                <c:pt idx="9">
                  <c:v>1840</c:v>
                </c:pt>
                <c:pt idx="10">
                  <c:v>1875</c:v>
                </c:pt>
                <c:pt idx="11">
                  <c:v>1900</c:v>
                </c:pt>
                <c:pt idx="12">
                  <c:v>1950</c:v>
                </c:pt>
                <c:pt idx="13">
                  <c:v>2000</c:v>
                </c:pt>
                <c:pt idx="14">
                  <c:v>2000</c:v>
                </c:pt>
                <c:pt idx="15">
                  <c:v>2000</c:v>
                </c:pt>
              </c:numCache>
            </c:numRef>
          </c:val>
        </c:ser>
        <c:overlap val="100"/>
        <c:axId val="59033856"/>
        <c:axId val="59047936"/>
      </c:barChart>
      <c:lineChart>
        <c:grouping val="standard"/>
        <c:ser>
          <c:idx val="0"/>
          <c:order val="3"/>
          <c:tx>
            <c:strRef>
              <c:f>'Multi-year Data'!$B$3</c:f>
              <c:strCache>
                <c:ptCount val="1"/>
                <c:pt idx="0">
                  <c:v>2001 Cap-10,600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'Multi-year Data'!$S$1:$AH$1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'Multi-year Data'!$S$3:$X$3</c:f>
              <c:numCache>
                <c:formatCode>_(* #,##0_);_(* \(#,##0\);_(* "-"??_);_(@_)</c:formatCode>
                <c:ptCount val="6"/>
                <c:pt idx="0">
                  <c:v>10600</c:v>
                </c:pt>
                <c:pt idx="1">
                  <c:v>10600</c:v>
                </c:pt>
                <c:pt idx="2">
                  <c:v>10600</c:v>
                </c:pt>
                <c:pt idx="3">
                  <c:v>10600</c:v>
                </c:pt>
                <c:pt idx="4">
                  <c:v>10600</c:v>
                </c:pt>
                <c:pt idx="5">
                  <c:v>10600</c:v>
                </c:pt>
              </c:numCache>
            </c:numRef>
          </c:val>
        </c:ser>
        <c:ser>
          <c:idx val="5"/>
          <c:order val="5"/>
          <c:tx>
            <c:strRef>
              <c:f>'Multi-year Data'!$B$32</c:f>
              <c:strCache>
                <c:ptCount val="1"/>
                <c:pt idx="0">
                  <c:v>Approved 2011 Cap-13,600</c:v>
                </c:pt>
              </c:strCache>
            </c:strRef>
          </c:tx>
          <c:spPr>
            <a:ln>
              <a:solidFill>
                <a:schemeClr val="tx2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'Multi-year Data'!$S$1:$AH$1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'Multi-year Data'!$S$32:$AH$32</c:f>
              <c:numCache>
                <c:formatCode>General</c:formatCode>
                <c:ptCount val="16"/>
                <c:pt idx="6" formatCode="_(* #,##0_);_(* \(#,##0\);_(* &quot;-&quot;??_);_(@_)">
                  <c:v>13600</c:v>
                </c:pt>
                <c:pt idx="7" formatCode="_(* #,##0_);_(* \(#,##0\);_(* &quot;-&quot;??_);_(@_)">
                  <c:v>13600</c:v>
                </c:pt>
                <c:pt idx="8" formatCode="_(* #,##0_);_(* \(#,##0\);_(* &quot;-&quot;??_);_(@_)">
                  <c:v>13600</c:v>
                </c:pt>
                <c:pt idx="9" formatCode="_(* #,##0_);_(* \(#,##0\);_(* &quot;-&quot;??_);_(@_)">
                  <c:v>13600</c:v>
                </c:pt>
                <c:pt idx="10" formatCode="_(* #,##0_);_(* \(#,##0\);_(* &quot;-&quot;??_);_(@_)">
                  <c:v>13600</c:v>
                </c:pt>
                <c:pt idx="11" formatCode="_(* #,##0_);_(* \(#,##0\);_(* &quot;-&quot;??_);_(@_)">
                  <c:v>13600</c:v>
                </c:pt>
                <c:pt idx="12" formatCode="_(* #,##0_);_(* \(#,##0\);_(* &quot;-&quot;??_);_(@_)">
                  <c:v>13600</c:v>
                </c:pt>
                <c:pt idx="13" formatCode="_(* #,##0_);_(* \(#,##0\);_(* &quot;-&quot;??_);_(@_)">
                  <c:v>13600</c:v>
                </c:pt>
                <c:pt idx="14" formatCode="_(* #,##0_);_(* \(#,##0\);_(* &quot;-&quot;??_);_(@_)">
                  <c:v>13600</c:v>
                </c:pt>
                <c:pt idx="15" formatCode="_(* #,##0_);_(* \(#,##0\);_(* &quot;-&quot;??_);_(@_)">
                  <c:v>13600</c:v>
                </c:pt>
              </c:numCache>
            </c:numRef>
          </c:val>
        </c:ser>
        <c:marker val="1"/>
        <c:axId val="59033856"/>
        <c:axId val="59047936"/>
      </c:lineChart>
      <c:dateAx>
        <c:axId val="59033856"/>
        <c:scaling>
          <c:orientation val="minMax"/>
        </c:scaling>
        <c:axPos val="b"/>
        <c:numFmt formatCode="General" sourceLinked="1"/>
        <c:majorTickMark val="cross"/>
        <c:tickLblPos val="nextTo"/>
        <c:txPr>
          <a:bodyPr rot="2700000"/>
          <a:lstStyle/>
          <a:p>
            <a:pPr>
              <a:defRPr/>
            </a:pPr>
            <a:endParaRPr lang="en-US"/>
          </a:p>
        </c:txPr>
        <c:crossAx val="59047936"/>
        <c:crosses val="autoZero"/>
        <c:lblOffset val="60"/>
        <c:baseTimeUnit val="days"/>
      </c:dateAx>
      <c:valAx>
        <c:axId val="59047936"/>
        <c:scaling>
          <c:orientation val="minMax"/>
        </c:scaling>
        <c:axPos val="l"/>
        <c:majorGridlines/>
        <c:numFmt formatCode="_(* #,##0_);_(* \(#,##0\);_(* &quot;-&quot;??_);_(@_)" sourceLinked="1"/>
        <c:tickLblPos val="nextTo"/>
        <c:crossAx val="59033856"/>
        <c:crosses val="autoZero"/>
        <c:crossBetween val="between"/>
      </c:valAx>
      <c:spPr>
        <a:solidFill>
          <a:srgbClr val="E1FFE1">
            <a:alpha val="50000"/>
          </a:srgbClr>
        </a:solidFill>
      </c:spPr>
    </c:plotArea>
    <c:legend>
      <c:legendPos val="t"/>
      <c:layout/>
      <c:overlay val="1"/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600">
          <a:latin typeface="Garamond" pitchFamily="18" charset="0"/>
        </a:defRPr>
      </a:pPr>
      <a:endParaRPr lang="en-US"/>
    </a:p>
  </c:txPr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0.86684</cdr:x>
      <cdr:y>0.1886</cdr:y>
    </cdr:from>
    <cdr:to>
      <cdr:x>0.94441</cdr:x>
      <cdr:y>0.22245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221221" y="1093245"/>
          <a:ext cx="735687" cy="19621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b="1">
              <a:latin typeface="Garamond" pitchFamily="18" charset="0"/>
            </a:rPr>
            <a:t>13,600</a:t>
          </a:r>
        </a:p>
      </cdr:txBody>
    </cdr:sp>
  </cdr:relSizeAnchor>
  <cdr:relSizeAnchor xmlns:cdr="http://schemas.openxmlformats.org/drawingml/2006/chartDrawing">
    <cdr:from>
      <cdr:x>0.09595</cdr:x>
      <cdr:y>0.16897</cdr:y>
    </cdr:from>
    <cdr:to>
      <cdr:x>0.43103</cdr:x>
      <cdr:y>0.2459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848120" y="785407"/>
          <a:ext cx="2961879" cy="35759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600" b="1">
              <a:latin typeface="Garamond" pitchFamily="18" charset="0"/>
            </a:rPr>
            <a:t>Campus Plan Population 10,275</a:t>
          </a:r>
        </a:p>
      </cdr:txBody>
    </cdr:sp>
  </cdr:relSizeAnchor>
  <cdr:relSizeAnchor xmlns:cdr="http://schemas.openxmlformats.org/drawingml/2006/chartDrawing">
    <cdr:from>
      <cdr:x>0.47414</cdr:x>
      <cdr:y>0.14754</cdr:y>
    </cdr:from>
    <cdr:to>
      <cdr:x>0.91986</cdr:x>
      <cdr:y>0.1763</cdr:y>
    </cdr:to>
    <cdr:grpSp>
      <cdr:nvGrpSpPr>
        <cdr:cNvPr id="4" name="Group 3"/>
        <cdr:cNvGrpSpPr/>
      </cdr:nvGrpSpPr>
      <cdr:grpSpPr>
        <a:xfrm xmlns:a="http://schemas.openxmlformats.org/drawingml/2006/main">
          <a:off x="4191018" y="708281"/>
          <a:ext cx="3939809" cy="138065"/>
          <a:chOff x="4228707" y="1595193"/>
          <a:chExt cx="4979759" cy="279224"/>
        </a:xfrm>
      </cdr:grpSpPr>
      <cdr:sp macro="" textlink="">
        <cdr:nvSpPr>
          <cdr:cNvPr id="6" name="TextBox 3"/>
          <cdr:cNvSpPr txBox="1"/>
        </cdr:nvSpPr>
        <cdr:spPr>
          <a:xfrm xmlns:a="http://schemas.openxmlformats.org/drawingml/2006/main">
            <a:off x="4228707" y="1595193"/>
            <a:ext cx="4979759" cy="279224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FFFF66">
              <a:alpha val="57000"/>
            </a:srgbClr>
          </a:solidFill>
          <a:ln xmlns:a="http://schemas.openxmlformats.org/drawingml/2006/main" w="15875" cap="rnd" cmpd="sng">
            <a:solidFill>
              <a:sysClr val="windowText" lastClr="000000"/>
            </a:solidFill>
            <a:miter lim="800000"/>
          </a:ln>
          <a:effectLst xmlns:a="http://schemas.openxmlformats.org/drawingml/2006/main">
            <a:outerShdw blurRad="50800" dist="38100" algn="l" rotWithShape="0">
              <a:prstClr val="black">
                <a:alpha val="40000"/>
              </a:prstClr>
            </a:outerShdw>
          </a:effectLst>
          <a:scene3d xmlns:a="http://schemas.openxmlformats.org/drawingml/2006/main">
            <a:camera prst="orthographicFront"/>
            <a:lightRig rig="threePt" dir="t"/>
          </a:scene3d>
          <a:sp3d xmlns:a="http://schemas.openxmlformats.org/drawingml/2006/main">
            <a:bevelT/>
          </a:sp3d>
        </cdr:spPr>
        <cdr:txBody>
          <a:bodyPr xmlns:a="http://schemas.openxmlformats.org/drawingml/2006/main" wrap="square" rtlCol="0" anchor="ctr" anchorCtr="0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algn="ctr"/>
            <a:r>
              <a:rPr lang="en-US" sz="1600" b="1">
                <a:latin typeface="Garamond" pitchFamily="18" charset="0"/>
              </a:rPr>
              <a:t>Projected</a:t>
            </a:r>
          </a:p>
        </cdr:txBody>
      </cdr:sp>
    </cdr:grpSp>
  </cdr:relSizeAnchor>
  <cdr:relSizeAnchor xmlns:cdr="http://schemas.openxmlformats.org/drawingml/2006/chartDrawing">
    <cdr:from>
      <cdr:x>0</cdr:x>
      <cdr:y>0</cdr:y>
    </cdr:from>
    <cdr:to>
      <cdr:x>0.00255</cdr:x>
      <cdr:y>0.00395</cdr:y>
    </cdr:to>
    <cdr:pic>
      <cdr:nvPicPr>
        <cdr:cNvPr id="9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0.47631</cdr:x>
      <cdr:y>0.16863</cdr:y>
    </cdr:from>
    <cdr:to>
      <cdr:x>0.69597</cdr:x>
      <cdr:y>0.2303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4517428" y="977490"/>
          <a:ext cx="2083294" cy="35747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1600" b="1">
              <a:latin typeface="Garamond" pitchFamily="18" charset="0"/>
            </a:rPr>
            <a:t>Law School Added</a:t>
          </a:r>
        </a:p>
      </cdr:txBody>
    </cdr:sp>
  </cdr:relSizeAnchor>
  <cdr:relSizeAnchor xmlns:cdr="http://schemas.openxmlformats.org/drawingml/2006/chartDrawing">
    <cdr:from>
      <cdr:x>0.63576</cdr:x>
      <cdr:y>0.20921</cdr:y>
    </cdr:from>
    <cdr:to>
      <cdr:x>0.64957</cdr:x>
      <cdr:y>0.28316</cdr:y>
    </cdr:to>
    <cdr:sp macro="" textlink="">
      <cdr:nvSpPr>
        <cdr:cNvPr id="12" name="Straight Arrow Connector 11"/>
        <cdr:cNvSpPr/>
      </cdr:nvSpPr>
      <cdr:spPr>
        <a:xfrm xmlns:a="http://schemas.openxmlformats.org/drawingml/2006/main">
          <a:off x="6029664" y="1212738"/>
          <a:ext cx="130969" cy="428625"/>
        </a:xfrm>
        <a:prstGeom xmlns:a="http://schemas.openxmlformats.org/drawingml/2006/main" prst="straightConnector1">
          <a:avLst/>
        </a:prstGeom>
        <a:ln xmlns:a="http://schemas.openxmlformats.org/drawingml/2006/main" w="31750"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0.90082</cdr:x>
      <cdr:y>0</cdr:y>
    </cdr:from>
    <cdr:to>
      <cdr:x>1</cdr:x>
      <cdr:y>0.15342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9069764" y="-40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0.39043</cdr:x>
      <cdr:y>0.25264</cdr:y>
    </cdr:from>
    <cdr:to>
      <cdr:x>0.4702</cdr:x>
      <cdr:y>0.29288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3702885" y="1464451"/>
          <a:ext cx="756553" cy="23325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>
              <a:latin typeface="Garamond" pitchFamily="18" charset="0"/>
            </a:rPr>
            <a:t>12,068</a:t>
          </a:r>
        </a:p>
      </cdr:txBody>
    </cdr:sp>
  </cdr:relSizeAnchor>
  <cdr:relSizeAnchor xmlns:cdr="http://schemas.openxmlformats.org/drawingml/2006/chartDrawing">
    <cdr:from>
      <cdr:x>0.35345</cdr:x>
      <cdr:y>0.22951</cdr:y>
    </cdr:from>
    <cdr:to>
      <cdr:x>0.42611</cdr:x>
      <cdr:y>0.39613</cdr:y>
    </cdr:to>
    <cdr:sp macro="" textlink="">
      <cdr:nvSpPr>
        <cdr:cNvPr id="15" name="Straight Arrow Connector 14"/>
        <cdr:cNvSpPr/>
      </cdr:nvSpPr>
      <cdr:spPr>
        <a:xfrm xmlns:a="http://schemas.openxmlformats.org/drawingml/2006/main" rot="16200000" flipH="1">
          <a:off x="3058091" y="1132910"/>
          <a:ext cx="774491" cy="642273"/>
        </a:xfrm>
        <a:prstGeom xmlns:a="http://schemas.openxmlformats.org/drawingml/2006/main" prst="straightConnector1">
          <a:avLst/>
        </a:prstGeom>
        <a:ln xmlns:a="http://schemas.openxmlformats.org/drawingml/2006/main" w="22225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n>
              <a:solidFill>
                <a:schemeClr val="tx1"/>
              </a:solidFill>
            </a:ln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DFA904-3361-4DAC-A69F-AB4CE775CEEF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E635E-755B-4DDF-A45D-6D3B90B778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/>
              <a:t>		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C300F8-E24F-4EA3-BDFC-277D28589CD9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sz="1200" dirty="0" smtClean="0"/>
              <a:t>Admission Trends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US" sz="1200" dirty="0" smtClean="0"/>
              <a:t>  Increased competition (Macy’s doesn’t tell </a:t>
            </a:r>
            <a:r>
              <a:rPr lang="en-US" sz="1200" dirty="0" err="1" smtClean="0"/>
              <a:t>Gimbel’s</a:t>
            </a:r>
            <a:r>
              <a:rPr lang="en-US" sz="1200" dirty="0" smtClean="0"/>
              <a:t>)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US" sz="1200" dirty="0" smtClean="0"/>
              <a:t>  Changing student behavior in admission process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US" sz="1200" dirty="0" smtClean="0"/>
              <a:t>  Less predictability</a:t>
            </a: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n-US" sz="1200" dirty="0" smtClean="0"/>
              <a:t>Demographics</a:t>
            </a: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n-US" sz="1200" dirty="0" smtClean="0"/>
              <a:t>The student population</a:t>
            </a:r>
            <a:r>
              <a:rPr lang="en-US" sz="1200" baseline="0" dirty="0" smtClean="0"/>
              <a:t> is changing</a:t>
            </a: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n-US" sz="1200" baseline="0" dirty="0" smtClean="0"/>
              <a:t>Other Factors (can’t always predict)</a:t>
            </a: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n-US" sz="1200" baseline="0" dirty="0" smtClean="0"/>
              <a:t>How other institutions respond</a:t>
            </a: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n-US" sz="1200" baseline="0" dirty="0" smtClean="0"/>
              <a:t>Economy</a:t>
            </a: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n-US" sz="1200" baseline="0" dirty="0" smtClean="0"/>
              <a:t>Natural disasters</a:t>
            </a: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n-US" sz="1200" baseline="0" dirty="0" smtClean="0"/>
              <a:t>Acts of terror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3E635E-755B-4DDF-A45D-6D3B90B7787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4D76D59-4B44-4C36-AE56-4C71B5073322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C1E12C9-7853-4CB6-84B6-AD1E24885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76D59-4B44-4C36-AE56-4C71B5073322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E12C9-7853-4CB6-84B6-AD1E24885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76D59-4B44-4C36-AE56-4C71B5073322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E12C9-7853-4CB6-84B6-AD1E24885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76D59-4B44-4C36-AE56-4C71B5073322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E12C9-7853-4CB6-84B6-AD1E24885C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76D59-4B44-4C36-AE56-4C71B5073322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E12C9-7853-4CB6-84B6-AD1E24885C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76D59-4B44-4C36-AE56-4C71B5073322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E12C9-7853-4CB6-84B6-AD1E24885C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76D59-4B44-4C36-AE56-4C71B5073322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E12C9-7853-4CB6-84B6-AD1E24885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76D59-4B44-4C36-AE56-4C71B5073322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E12C9-7853-4CB6-84B6-AD1E24885C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76D59-4B44-4C36-AE56-4C71B5073322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E12C9-7853-4CB6-84B6-AD1E24885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4D76D59-4B44-4C36-AE56-4C71B5073322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1E12C9-7853-4CB6-84B6-AD1E24885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D76D59-4B44-4C36-AE56-4C71B5073322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C1E12C9-7853-4CB6-84B6-AD1E24885C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4D76D59-4B44-4C36-AE56-4C71B5073322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C1E12C9-7853-4CB6-84B6-AD1E24885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1752600"/>
            <a:ext cx="5867400" cy="184785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sz="3600" dirty="0" smtClean="0"/>
              <a:t>Managing Enrollment</a:t>
            </a:r>
          </a:p>
        </p:txBody>
      </p:sp>
      <p:sp>
        <p:nvSpPr>
          <p:cNvPr id="15362" name="Subtitle 2"/>
          <p:cNvSpPr>
            <a:spLocks noGrp="1"/>
          </p:cNvSpPr>
          <p:nvPr>
            <p:ph type="subTitle" idx="4294967295"/>
          </p:nvPr>
        </p:nvSpPr>
        <p:spPr>
          <a:xfrm>
            <a:off x="0" y="3276600"/>
            <a:ext cx="5003800" cy="2743200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3200" dirty="0" smtClean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Sharon Alston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Vice Provost 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Undergraduate Enrollment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/>
          </a:p>
        </p:txBody>
      </p:sp>
      <p:pic>
        <p:nvPicPr>
          <p:cNvPr id="15363" name="Picture 4" descr="AU logo bloc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5715000"/>
            <a:ext cx="8318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sz="3200" dirty="0" smtClean="0"/>
              <a:t>A few final thoughts: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US" sz="3200" dirty="0" smtClean="0"/>
              <a:t> Enrollment management is both art and science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US" sz="3200" dirty="0" smtClean="0"/>
              <a:t> There are no “widgets”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Enrollment at AU</a:t>
            </a:r>
            <a:endParaRPr lang="en-US" dirty="0"/>
          </a:p>
        </p:txBody>
      </p:sp>
      <p:pic>
        <p:nvPicPr>
          <p:cNvPr id="4" name="Picture 4" descr="AU logo blo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5715000"/>
            <a:ext cx="8318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9216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2011Campus Plan Enrollment Projections</a:t>
            </a:r>
            <a:endParaRPr lang="en-US" sz="3000" dirty="0"/>
          </a:p>
        </p:txBody>
      </p:sp>
      <p:pic>
        <p:nvPicPr>
          <p:cNvPr id="4" name="Picture 4" descr="AU logo blo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638800"/>
            <a:ext cx="8318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304800" y="990599"/>
          <a:ext cx="8839200" cy="4800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 idx="4294967295"/>
          </p:nvPr>
        </p:nvSpPr>
        <p:spPr>
          <a:xfrm>
            <a:off x="0" y="457200"/>
            <a:ext cx="7162800" cy="1905000"/>
          </a:xfrm>
        </p:spPr>
        <p:txBody>
          <a:bodyPr anchor="ctr">
            <a:normAutofit fontScale="90000"/>
          </a:bodyPr>
          <a:lstStyle/>
          <a:p>
            <a:pPr algn="ctr" eaLnBrk="1" hangingPunct="1"/>
            <a:r>
              <a:rPr lang="en-US" dirty="0" smtClean="0"/>
              <a:t>	</a:t>
            </a:r>
            <a:br>
              <a:rPr lang="en-US" dirty="0" smtClean="0"/>
            </a:br>
            <a:r>
              <a:rPr lang="en-US" dirty="0" smtClean="0"/>
              <a:t>Office of Enrollment</a:t>
            </a:r>
            <a:br>
              <a:rPr lang="en-US" dirty="0" smtClean="0"/>
            </a:br>
            <a:r>
              <a:rPr lang="en-US" dirty="0" smtClean="0"/>
              <a:t>Mission Statement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>
          <a:xfrm>
            <a:off x="914400" y="17526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ctr" eaLnBrk="1" hangingPunct="1">
              <a:lnSpc>
                <a:spcPct val="200000"/>
              </a:lnSpc>
              <a:buFont typeface="Wingdings" pitchFamily="2" charset="2"/>
              <a:buNone/>
            </a:pPr>
            <a:r>
              <a:rPr lang="en-US" dirty="0" smtClean="0"/>
              <a:t>	</a:t>
            </a:r>
          </a:p>
          <a:p>
            <a:pPr eaLnBrk="1" hangingPunct="1">
              <a:lnSpc>
                <a:spcPct val="200000"/>
              </a:lnSpc>
              <a:buFont typeface="Wingdings" pitchFamily="2" charset="2"/>
              <a:buNone/>
            </a:pPr>
            <a:r>
              <a:rPr lang="en-US" sz="4000" dirty="0" smtClean="0"/>
              <a:t>To recruit, admit, and support best fit</a:t>
            </a:r>
          </a:p>
          <a:p>
            <a:pPr eaLnBrk="1" hangingPunct="1">
              <a:lnSpc>
                <a:spcPct val="200000"/>
              </a:lnSpc>
              <a:buFont typeface="Wingdings" pitchFamily="2" charset="2"/>
              <a:buNone/>
            </a:pPr>
            <a:r>
              <a:rPr lang="en-US" sz="4000" dirty="0" smtClean="0"/>
              <a:t>undergraduate students for American</a:t>
            </a:r>
          </a:p>
          <a:p>
            <a:pPr eaLnBrk="1" hangingPunct="1">
              <a:lnSpc>
                <a:spcPct val="200000"/>
              </a:lnSpc>
              <a:buFont typeface="Wingdings" pitchFamily="2" charset="2"/>
              <a:buNone/>
            </a:pPr>
            <a:r>
              <a:rPr lang="en-US" sz="4000" dirty="0" smtClean="0"/>
              <a:t>University.</a:t>
            </a:r>
          </a:p>
        </p:txBody>
      </p:sp>
      <p:pic>
        <p:nvPicPr>
          <p:cNvPr id="4" name="Picture 4" descr="AU logo blo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5715000"/>
            <a:ext cx="8318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 idx="4294967295"/>
          </p:nvPr>
        </p:nvSpPr>
        <p:spPr>
          <a:xfrm>
            <a:off x="685800" y="381000"/>
            <a:ext cx="8458200" cy="106680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sz="4000" dirty="0" smtClean="0"/>
              <a:t>Enrollment Management	</a:t>
            </a:r>
          </a:p>
        </p:txBody>
      </p:sp>
      <p:sp>
        <p:nvSpPr>
          <p:cNvPr id="65538" name="Content Placeholder 2"/>
          <p:cNvSpPr>
            <a:spLocks noGrp="1"/>
          </p:cNvSpPr>
          <p:nvPr>
            <p:ph idx="4294967295"/>
          </p:nvPr>
        </p:nvSpPr>
        <p:spPr>
          <a:xfrm>
            <a:off x="533400" y="1371600"/>
            <a:ext cx="8077200" cy="4754563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q"/>
            </a:pPr>
            <a:r>
              <a:rPr lang="en-US" sz="3600" dirty="0" smtClean="0"/>
              <a:t>  </a:t>
            </a:r>
            <a:r>
              <a:rPr lang="en-US" sz="3200" dirty="0" smtClean="0"/>
              <a:t>Occurs within a context</a:t>
            </a:r>
          </a:p>
          <a:p>
            <a:pPr lvl="0">
              <a:buNone/>
            </a:pPr>
            <a:endParaRPr lang="en-US" sz="3200" dirty="0" smtClean="0"/>
          </a:p>
          <a:p>
            <a:pPr lvl="0">
              <a:buFont typeface="Wingdings" pitchFamily="2" charset="2"/>
              <a:buChar char="q"/>
            </a:pPr>
            <a:r>
              <a:rPr lang="en-US" sz="3200" dirty="0" smtClean="0"/>
              <a:t>  Is influenced by factors which are both internal and external to the university</a:t>
            </a:r>
          </a:p>
          <a:p>
            <a:pPr lvl="0">
              <a:buNone/>
            </a:pPr>
            <a:endParaRPr lang="en-US" sz="3200" dirty="0" smtClean="0"/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  Includes factors which are within and beyond an institution’s control</a:t>
            </a:r>
          </a:p>
        </p:txBody>
      </p:sp>
      <p:pic>
        <p:nvPicPr>
          <p:cNvPr id="4" name="Picture 4" descr="AU logo blo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5715000"/>
            <a:ext cx="8318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848600" cy="1143000"/>
          </a:xfrm>
        </p:spPr>
        <p:txBody>
          <a:bodyPr/>
          <a:lstStyle/>
          <a:p>
            <a:pPr algn="l"/>
            <a:r>
              <a:rPr lang="en-US" dirty="0" smtClean="0"/>
              <a:t> Context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133601"/>
            <a:ext cx="6629400" cy="16764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What are the factors which influence enrollment?</a:t>
            </a:r>
            <a:endParaRPr lang="en-US" sz="3600" dirty="0"/>
          </a:p>
        </p:txBody>
      </p:sp>
      <p:pic>
        <p:nvPicPr>
          <p:cNvPr id="4" name="Picture 4" descr="AU logo blo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5715000"/>
            <a:ext cx="8318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1371599"/>
          </a:xfrm>
        </p:spPr>
        <p:txBody>
          <a:bodyPr/>
          <a:lstStyle/>
          <a:p>
            <a:pPr algn="l"/>
            <a:r>
              <a:rPr lang="en-US" dirty="0" smtClean="0"/>
              <a:t>Context</a:t>
            </a:r>
          </a:p>
        </p:txBody>
      </p:sp>
      <p:sp>
        <p:nvSpPr>
          <p:cNvPr id="21506" name="Subtitle 2"/>
          <p:cNvSpPr>
            <a:spLocks noGrp="1"/>
          </p:cNvSpPr>
          <p:nvPr>
            <p:ph type="subTitle" idx="1"/>
          </p:nvPr>
        </p:nvSpPr>
        <p:spPr>
          <a:xfrm>
            <a:off x="533400" y="2209801"/>
            <a:ext cx="7848600" cy="22860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4000" dirty="0" smtClean="0"/>
              <a:t>  College admission trends</a:t>
            </a:r>
          </a:p>
          <a:p>
            <a:pPr algn="l">
              <a:buFont typeface="Wingdings" pitchFamily="2" charset="2"/>
              <a:buChar char="q"/>
            </a:pPr>
            <a:r>
              <a:rPr lang="en-US" sz="4000" dirty="0" smtClean="0"/>
              <a:t>  Demographics </a:t>
            </a:r>
          </a:p>
          <a:p>
            <a:pPr algn="l">
              <a:buFont typeface="Wingdings" pitchFamily="2" charset="2"/>
              <a:buChar char="q"/>
            </a:pPr>
            <a:r>
              <a:rPr lang="en-US" sz="4000" dirty="0" smtClean="0"/>
              <a:t>  Other factors</a:t>
            </a:r>
          </a:p>
          <a:p>
            <a:pPr algn="l">
              <a:buFont typeface="Wingdings" pitchFamily="2" charset="2"/>
              <a:buChar char="q"/>
            </a:pPr>
            <a:endParaRPr lang="en-US" sz="4000" dirty="0" smtClean="0"/>
          </a:p>
        </p:txBody>
      </p:sp>
      <p:pic>
        <p:nvPicPr>
          <p:cNvPr id="5" name="Picture 4" descr="AU logo bloc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5715000"/>
            <a:ext cx="8318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077200" cy="471189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	</a:t>
            </a:r>
          </a:p>
          <a:p>
            <a:pPr indent="0">
              <a:lnSpc>
                <a:spcPct val="200000"/>
              </a:lnSpc>
              <a:buFont typeface="Wingdings" pitchFamily="2" charset="2"/>
              <a:buNone/>
            </a:pPr>
            <a:r>
              <a:rPr lang="en-US" sz="3200" dirty="0" smtClean="0"/>
              <a:t>Given the admissions landscape and national demographic trends, what does the future look like at AU?</a:t>
            </a:r>
          </a:p>
        </p:txBody>
      </p:sp>
      <p:sp>
        <p:nvSpPr>
          <p:cNvPr id="46081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077200" cy="884238"/>
          </a:xfrm>
        </p:spPr>
        <p:txBody>
          <a:bodyPr/>
          <a:lstStyle/>
          <a:p>
            <a:r>
              <a:rPr lang="en-US" dirty="0" smtClean="0"/>
              <a:t>Enrollment at AU</a:t>
            </a:r>
          </a:p>
        </p:txBody>
      </p:sp>
      <p:pic>
        <p:nvPicPr>
          <p:cNvPr id="4" name="Picture 4" descr="AU logo blo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5715000"/>
            <a:ext cx="8318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/>
          </a:bodyPr>
          <a:lstStyle/>
          <a:p>
            <a:pPr marL="512763" indent="-454025">
              <a:lnSpc>
                <a:spcPct val="200000"/>
              </a:lnSpc>
              <a:buFont typeface="Wingdings" pitchFamily="2" charset="2"/>
              <a:buChar char="q"/>
            </a:pPr>
            <a:r>
              <a:rPr lang="en-US" sz="3200" dirty="0" smtClean="0"/>
              <a:t>A few more undergraduates</a:t>
            </a:r>
          </a:p>
          <a:p>
            <a:pPr marL="512763" indent="-454025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3200" dirty="0" smtClean="0"/>
              <a:t>Typical presidential election year enrollments for Washington Semester</a:t>
            </a:r>
          </a:p>
          <a:p>
            <a:pPr marL="512763" indent="-454025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3200" dirty="0" smtClean="0"/>
              <a:t>Steady graduate and law enrollments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 2012 Enrollment Preview</a:t>
            </a:r>
            <a:endParaRPr lang="en-US" dirty="0"/>
          </a:p>
        </p:txBody>
      </p:sp>
      <p:pic>
        <p:nvPicPr>
          <p:cNvPr id="4" name="Picture 4" descr="AU logo blo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5715000"/>
            <a:ext cx="8318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3569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000" dirty="0" smtClean="0"/>
              <a:t>No plans to increase undergraduate</a:t>
            </a:r>
          </a:p>
          <a:p>
            <a:pPr>
              <a:buNone/>
            </a:pPr>
            <a:r>
              <a:rPr lang="en-US" sz="3000" dirty="0" smtClean="0"/>
              <a:t>enrollment.  </a:t>
            </a:r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r>
              <a:rPr lang="en-US" sz="3000" dirty="0" smtClean="0"/>
              <a:t>The Office of Enrollment will continue to:</a:t>
            </a:r>
          </a:p>
          <a:p>
            <a:pPr>
              <a:buNone/>
            </a:pPr>
            <a:endParaRPr lang="en-US" sz="3000" dirty="0" smtClean="0"/>
          </a:p>
          <a:p>
            <a:pPr lvl="0">
              <a:buFont typeface="Wingdings" pitchFamily="2" charset="2"/>
              <a:buChar char="q"/>
            </a:pPr>
            <a:r>
              <a:rPr lang="en-US" sz="3000" dirty="0" smtClean="0"/>
              <a:t> Focus on identifying appropriate strategies to recruit and attract “best fit” students to AU</a:t>
            </a:r>
          </a:p>
          <a:p>
            <a:pPr lvl="0">
              <a:buFont typeface="Wingdings" pitchFamily="2" charset="2"/>
              <a:buChar char="q"/>
            </a:pPr>
            <a:endParaRPr lang="en-US" sz="3000" dirty="0" smtClean="0"/>
          </a:p>
          <a:p>
            <a:pPr lvl="0">
              <a:buFont typeface="Wingdings" pitchFamily="2" charset="2"/>
              <a:buChar char="q"/>
            </a:pPr>
            <a:r>
              <a:rPr lang="en-US" sz="3000" dirty="0" smtClean="0"/>
              <a:t> Refine its enrollment models to yield enrollment targets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944562"/>
          </a:xfrm>
        </p:spPr>
        <p:txBody>
          <a:bodyPr/>
          <a:lstStyle/>
          <a:p>
            <a:r>
              <a:rPr lang="en-US" dirty="0" smtClean="0"/>
              <a:t>Enrollment at AU	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524000"/>
            <a:ext cx="850392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R="0" lvl="0" algn="l" defTabSz="914400" rtl="0" eaLnBrk="1" fontAlgn="auto" latinLnBrk="0" hangingPunct="1"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4" descr="AU logo blo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5715000"/>
            <a:ext cx="8318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0404E8"/>
      </a:accent1>
      <a:accent2>
        <a:srgbClr val="FF0000"/>
      </a:accent2>
      <a:accent3>
        <a:srgbClr val="000000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</TotalTime>
  <Words>226</Words>
  <Application>Microsoft Office PowerPoint</Application>
  <PresentationFormat>On-screen Show (4:3)</PresentationFormat>
  <Paragraphs>70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Managing Enrollment</vt:lpstr>
      <vt:lpstr>2011Campus Plan Enrollment Projections</vt:lpstr>
      <vt:lpstr>  Office of Enrollment Mission Statement</vt:lpstr>
      <vt:lpstr>Enrollment Management </vt:lpstr>
      <vt:lpstr> Context</vt:lpstr>
      <vt:lpstr>Context</vt:lpstr>
      <vt:lpstr>Enrollment at AU</vt:lpstr>
      <vt:lpstr>Fall 2012 Enrollment Preview</vt:lpstr>
      <vt:lpstr>Enrollment at AU </vt:lpstr>
      <vt:lpstr>Enrollment at AU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our Enrollment</dc:title>
  <dc:creator>salston</dc:creator>
  <cp:lastModifiedBy>salston</cp:lastModifiedBy>
  <cp:revision>30</cp:revision>
  <dcterms:created xsi:type="dcterms:W3CDTF">2012-08-29T01:53:15Z</dcterms:created>
  <dcterms:modified xsi:type="dcterms:W3CDTF">2012-09-17T23:07:52Z</dcterms:modified>
</cp:coreProperties>
</file>