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4" r:id="rId4"/>
  </p:sldMasterIdLst>
  <p:notesMasterIdLst>
    <p:notesMasterId r:id="rId69"/>
  </p:notesMasterIdLst>
  <p:handoutMasterIdLst>
    <p:handoutMasterId r:id="rId70"/>
  </p:handoutMasterIdLst>
  <p:sldIdLst>
    <p:sldId id="256" r:id="rId5"/>
    <p:sldId id="297" r:id="rId6"/>
    <p:sldId id="298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9" r:id="rId18"/>
    <p:sldId id="267" r:id="rId19"/>
    <p:sldId id="268" r:id="rId20"/>
    <p:sldId id="270" r:id="rId21"/>
    <p:sldId id="271" r:id="rId22"/>
    <p:sldId id="272" r:id="rId23"/>
    <p:sldId id="273" r:id="rId24"/>
    <p:sldId id="294" r:id="rId25"/>
    <p:sldId id="274" r:id="rId26"/>
    <p:sldId id="275" r:id="rId27"/>
    <p:sldId id="276" r:id="rId28"/>
    <p:sldId id="279" r:id="rId29"/>
    <p:sldId id="277" r:id="rId30"/>
    <p:sldId id="299" r:id="rId31"/>
    <p:sldId id="278" r:id="rId32"/>
    <p:sldId id="308" r:id="rId33"/>
    <p:sldId id="309" r:id="rId34"/>
    <p:sldId id="310" r:id="rId35"/>
    <p:sldId id="301" r:id="rId36"/>
    <p:sldId id="303" r:id="rId37"/>
    <p:sldId id="305" r:id="rId38"/>
    <p:sldId id="306" r:id="rId39"/>
    <p:sldId id="281" r:id="rId40"/>
    <p:sldId id="282" r:id="rId41"/>
    <p:sldId id="283" r:id="rId42"/>
    <p:sldId id="300" r:id="rId43"/>
    <p:sldId id="284" r:id="rId44"/>
    <p:sldId id="285" r:id="rId45"/>
    <p:sldId id="286" r:id="rId46"/>
    <p:sldId id="287" r:id="rId47"/>
    <p:sldId id="296" r:id="rId48"/>
    <p:sldId id="311" r:id="rId49"/>
    <p:sldId id="312" r:id="rId50"/>
    <p:sldId id="313" r:id="rId51"/>
    <p:sldId id="334" r:id="rId52"/>
    <p:sldId id="335" r:id="rId53"/>
    <p:sldId id="336" r:id="rId54"/>
    <p:sldId id="337" r:id="rId55"/>
    <p:sldId id="288" r:id="rId56"/>
    <p:sldId id="289" r:id="rId57"/>
    <p:sldId id="290" r:id="rId58"/>
    <p:sldId id="315" r:id="rId59"/>
    <p:sldId id="295" r:id="rId60"/>
    <p:sldId id="316" r:id="rId61"/>
    <p:sldId id="307" r:id="rId62"/>
    <p:sldId id="327" r:id="rId63"/>
    <p:sldId id="328" r:id="rId64"/>
    <p:sldId id="329" r:id="rId65"/>
    <p:sldId id="330" r:id="rId66"/>
    <p:sldId id="331" r:id="rId67"/>
    <p:sldId id="293" r:id="rId68"/>
  </p:sldIdLst>
  <p:sldSz cx="9144000" cy="6858000" type="screen4x3"/>
  <p:notesSz cx="9236075" cy="7010400"/>
  <p:defaultTextStyle>
    <a:defPPr>
      <a:defRPr lang="en-US"/>
    </a:defPPr>
    <a:lvl1pPr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000066"/>
      </a:buClr>
      <a:buFont typeface="Monotype Sorts" charset="2"/>
      <a:buChar char="n"/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000066"/>
      </a:buClr>
      <a:buFont typeface="Monotype Sorts" charset="2"/>
      <a:buChar char="n"/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000066"/>
      </a:buClr>
      <a:buFont typeface="Monotype Sorts" charset="2"/>
      <a:buChar char="n"/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000066"/>
      </a:buClr>
      <a:buFont typeface="Monotype Sorts" charset="2"/>
      <a:buChar char="n"/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000066"/>
      </a:buClr>
      <a:buFont typeface="Monotype Sorts" charset="2"/>
      <a:buChar char="n"/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333CC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24" autoAdjust="0"/>
    <p:restoredTop sz="98901" autoAdjust="0"/>
  </p:normalViewPr>
  <p:slideViewPr>
    <p:cSldViewPr>
      <p:cViewPr>
        <p:scale>
          <a:sx n="98" d="100"/>
          <a:sy n="98" d="100"/>
        </p:scale>
        <p:origin x="-246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" Type="http://schemas.openxmlformats.org/officeDocument/2006/relationships/slide" Target="slides/slide3.xml"/><Relationship Id="rId71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4003199" cy="34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t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290" y="3"/>
            <a:ext cx="4003198" cy="34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t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659885"/>
            <a:ext cx="4003199" cy="34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b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290" y="6659885"/>
            <a:ext cx="4003198" cy="34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56C97C78-E2F2-4054-A2DF-0C15F64A03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533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4003199" cy="34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t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1290" y="3"/>
            <a:ext cx="4003198" cy="34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t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65438" y="528638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449" y="3329944"/>
            <a:ext cx="7389178" cy="315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659885"/>
            <a:ext cx="4003199" cy="34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b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1290" y="6659885"/>
            <a:ext cx="4003198" cy="34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12D2BAA8-23F6-49C5-BD9D-B43E681870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448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14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04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84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4320" indent="-274320"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None/>
              <a:defRPr sz="1000"/>
            </a:lvl1pPr>
          </a:lstStyle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None/>
              <a:defRPr sz="1000"/>
            </a:lvl1pPr>
          </a:lstStyle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028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 b="0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 b="0" dirty="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 b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853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43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139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450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5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894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358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b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b="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sz="900" b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fld id="{BA9B540C-44DA-4F69-89C9-7C84606640D3}" type="slidenum">
              <a:rPr lang="en-US" b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t>‹#›</a:t>
            </a:fld>
            <a:endParaRPr lang="en-US" b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 b="0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 b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005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mailto:helpdesk@american.edu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971800"/>
            <a:ext cx="7772400" cy="1676400"/>
          </a:xfrm>
        </p:spPr>
        <p:txBody>
          <a:bodyPr/>
          <a:lstStyle/>
          <a:p>
            <a:r>
              <a:rPr lang="en-US" sz="4800" dirty="0" smtClean="0"/>
              <a:t>Research Grants Financial Reporting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953000"/>
            <a:ext cx="7315200" cy="1219200"/>
          </a:xfrm>
        </p:spPr>
        <p:txBody>
          <a:bodyPr/>
          <a:lstStyle/>
          <a:p>
            <a:r>
              <a:rPr lang="en-US" dirty="0" smtClean="0"/>
              <a:t>Presented by:  Office of Information Technology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1371600"/>
            <a:ext cx="3429000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07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PI Financial Status 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761" y="1295400"/>
            <a:ext cx="8229600" cy="4525963"/>
          </a:xfrm>
        </p:spPr>
        <p:txBody>
          <a:bodyPr/>
          <a:lstStyle/>
          <a:p>
            <a:r>
              <a:rPr lang="en-US" dirty="0" smtClean="0"/>
              <a:t>The reports menu will open. Two types of reports are available: </a:t>
            </a:r>
            <a:r>
              <a:rPr lang="en-US" b="1" dirty="0" smtClean="0"/>
              <a:t>Chart</a:t>
            </a:r>
            <a:r>
              <a:rPr lang="en-US" dirty="0" smtClean="0"/>
              <a:t> reports and </a:t>
            </a:r>
            <a:r>
              <a:rPr lang="en-US" b="1" dirty="0" smtClean="0"/>
              <a:t>Grid</a:t>
            </a:r>
            <a:r>
              <a:rPr lang="en-US" dirty="0" smtClean="0"/>
              <a:t> reports.</a:t>
            </a:r>
          </a:p>
          <a:p>
            <a:r>
              <a:rPr lang="en-US" dirty="0" smtClean="0"/>
              <a:t>We will review how to work with each type of report.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614864"/>
            <a:ext cx="5730639" cy="4002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AutoShape 24"/>
          <p:cNvSpPr>
            <a:spLocks noChangeArrowheads="1"/>
          </p:cNvSpPr>
          <p:nvPr/>
        </p:nvSpPr>
        <p:spPr bwMode="auto">
          <a:xfrm>
            <a:off x="533400" y="3429000"/>
            <a:ext cx="1104089" cy="533400"/>
          </a:xfrm>
          <a:prstGeom prst="wedgeRoundRectCallout">
            <a:avLst>
              <a:gd name="adj1" fmla="val 69894"/>
              <a:gd name="adj2" fmla="val -87755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Chart Report icon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6" name="AutoShape 24"/>
          <p:cNvSpPr>
            <a:spLocks noChangeArrowheads="1"/>
          </p:cNvSpPr>
          <p:nvPr/>
        </p:nvSpPr>
        <p:spPr bwMode="auto">
          <a:xfrm>
            <a:off x="504216" y="4648200"/>
            <a:ext cx="1105711" cy="518708"/>
          </a:xfrm>
          <a:prstGeom prst="wedgeRoundRectCallout">
            <a:avLst>
              <a:gd name="adj1" fmla="val 69894"/>
              <a:gd name="adj2" fmla="val -87755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Grid Report icon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72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Multiple Project Financial Summary by </a:t>
            </a:r>
            <a:r>
              <a:rPr lang="en-US" sz="2400" dirty="0" smtClean="0"/>
              <a:t>Object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Single-click on </a:t>
            </a:r>
            <a:r>
              <a:rPr lang="en-US" b="1" dirty="0" smtClean="0"/>
              <a:t>3.01 MULTIPLE PROJECT FINANCIAL SUMMARY BY OBJECT. 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1" y="2209800"/>
            <a:ext cx="6095426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29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Multiple Project Financial Summary by Object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Enter the </a:t>
            </a:r>
            <a:r>
              <a:rPr lang="en-US" b="1" dirty="0" smtClean="0"/>
              <a:t>Project Number </a:t>
            </a:r>
            <a:r>
              <a:rPr lang="en-US" dirty="0" smtClean="0"/>
              <a:t>or </a:t>
            </a:r>
            <a:r>
              <a:rPr lang="en-US" b="1" dirty="0" smtClean="0"/>
              <a:t>Project Name </a:t>
            </a:r>
            <a:r>
              <a:rPr lang="en-US" dirty="0" smtClean="0"/>
              <a:t>in the </a:t>
            </a:r>
            <a:r>
              <a:rPr lang="en-US" b="1" dirty="0" smtClean="0"/>
              <a:t>Search for </a:t>
            </a:r>
            <a:r>
              <a:rPr lang="en-US" dirty="0" smtClean="0"/>
              <a:t>box, then click the </a:t>
            </a:r>
            <a:r>
              <a:rPr lang="en-US" b="1" dirty="0" smtClean="0"/>
              <a:t>SEARCH</a:t>
            </a:r>
            <a:r>
              <a:rPr lang="en-US" dirty="0" smtClean="0"/>
              <a:t> button,   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514600"/>
            <a:ext cx="885712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744980"/>
            <a:ext cx="342900" cy="360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9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Multiple Project Financial Summary by Object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667000"/>
            <a:ext cx="5726178" cy="3782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utoShape 24"/>
          <p:cNvSpPr>
            <a:spLocks noChangeArrowheads="1"/>
          </p:cNvSpPr>
          <p:nvPr/>
        </p:nvSpPr>
        <p:spPr bwMode="auto">
          <a:xfrm>
            <a:off x="2133600" y="5181600"/>
            <a:ext cx="2286000" cy="533400"/>
          </a:xfrm>
          <a:prstGeom prst="wedgeRoundRectCallout">
            <a:avLst>
              <a:gd name="adj1" fmla="val -44704"/>
              <a:gd name="adj2" fmla="val 166051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RUN DOCUMENT </a:t>
            </a:r>
            <a:r>
              <a:rPr lang="en-US" sz="1200" b="0" dirty="0" smtClean="0">
                <a:solidFill>
                  <a:prstClr val="black"/>
                </a:solidFill>
              </a:rPr>
              <a:t>button to run the report.</a:t>
            </a:r>
            <a:endParaRPr lang="en-US" sz="1200" b="0" dirty="0">
              <a:solidFill>
                <a:prstClr val="black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286001"/>
          </a:xfrm>
        </p:spPr>
        <p:txBody>
          <a:bodyPr>
            <a:normAutofit/>
          </a:bodyPr>
          <a:lstStyle/>
          <a:p>
            <a:r>
              <a:rPr lang="en-US" dirty="0" smtClean="0"/>
              <a:t>The data selection window will open. Click the </a:t>
            </a:r>
            <a:r>
              <a:rPr lang="en-US" b="1" dirty="0" smtClean="0"/>
              <a:t>RIGHT ARROW </a:t>
            </a:r>
            <a:r>
              <a:rPr lang="en-US" dirty="0" smtClean="0"/>
              <a:t>button to select the data, then the </a:t>
            </a:r>
            <a:r>
              <a:rPr lang="en-US" b="1" dirty="0" smtClean="0"/>
              <a:t>RUN DOCUMENT</a:t>
            </a:r>
            <a:r>
              <a:rPr lang="en-US" dirty="0" smtClean="0"/>
              <a:t> button to run the report.</a:t>
            </a:r>
          </a:p>
        </p:txBody>
      </p:sp>
      <p:sp>
        <p:nvSpPr>
          <p:cNvPr id="14" name="AutoShape 24"/>
          <p:cNvSpPr>
            <a:spLocks noChangeArrowheads="1"/>
          </p:cNvSpPr>
          <p:nvPr/>
        </p:nvSpPr>
        <p:spPr bwMode="auto">
          <a:xfrm>
            <a:off x="2667000" y="3810000"/>
            <a:ext cx="2072514" cy="460212"/>
          </a:xfrm>
          <a:prstGeom prst="wedgeRoundRectCallout">
            <a:avLst>
              <a:gd name="adj1" fmla="val 49018"/>
              <a:gd name="adj2" fmla="val -80247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RIGHT ARROW </a:t>
            </a:r>
            <a:r>
              <a:rPr lang="en-US" sz="1200" b="0" dirty="0" smtClean="0">
                <a:solidFill>
                  <a:prstClr val="black"/>
                </a:solidFill>
              </a:rPr>
              <a:t>button to select the data.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46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Navigating through a Chart Report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14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286001"/>
          </a:xfrm>
        </p:spPr>
        <p:txBody>
          <a:bodyPr>
            <a:normAutofit/>
          </a:bodyPr>
          <a:lstStyle/>
          <a:p>
            <a:r>
              <a:rPr lang="en-US" dirty="0" smtClean="0"/>
              <a:t>Use the Menu buttons to: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40541"/>
            <a:ext cx="3429000" cy="69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306" y="5102157"/>
            <a:ext cx="390378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3866745" y="6019799"/>
            <a:ext cx="1066800" cy="304800"/>
          </a:xfrm>
          <a:prstGeom prst="wedgeRoundRectCallout">
            <a:avLst>
              <a:gd name="adj1" fmla="val 50745"/>
              <a:gd name="adj2" fmla="val -166805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Print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2019300" y="3048000"/>
            <a:ext cx="1181100" cy="685800"/>
          </a:xfrm>
          <a:prstGeom prst="wedgeRoundRectCallout">
            <a:avLst>
              <a:gd name="adj1" fmla="val 2329"/>
              <a:gd name="adj2" fmla="val -100485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Navigate forward or backward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1" name="AutoShape 24"/>
          <p:cNvSpPr>
            <a:spLocks noChangeArrowheads="1"/>
          </p:cNvSpPr>
          <p:nvPr/>
        </p:nvSpPr>
        <p:spPr bwMode="auto">
          <a:xfrm>
            <a:off x="3429000" y="3200400"/>
            <a:ext cx="1181100" cy="470287"/>
          </a:xfrm>
          <a:prstGeom prst="wedgeRoundRectCallout">
            <a:avLst>
              <a:gd name="adj1" fmla="val 1505"/>
              <a:gd name="adj2" fmla="val -147294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Move up one level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2" name="AutoShape 24"/>
          <p:cNvSpPr>
            <a:spLocks noChangeArrowheads="1"/>
          </p:cNvSpPr>
          <p:nvPr/>
        </p:nvSpPr>
        <p:spPr bwMode="auto">
          <a:xfrm>
            <a:off x="381000" y="3048000"/>
            <a:ext cx="1066800" cy="392117"/>
          </a:xfrm>
          <a:prstGeom prst="wedgeRoundRectCallout">
            <a:avLst>
              <a:gd name="adj1" fmla="val 39803"/>
              <a:gd name="adj2" fmla="val -134890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Return to Homepage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620" y="5105400"/>
            <a:ext cx="60007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AutoShape 24"/>
          <p:cNvSpPr>
            <a:spLocks noChangeArrowheads="1"/>
          </p:cNvSpPr>
          <p:nvPr/>
        </p:nvSpPr>
        <p:spPr bwMode="auto">
          <a:xfrm>
            <a:off x="5990695" y="4191000"/>
            <a:ext cx="2362201" cy="381000"/>
          </a:xfrm>
          <a:prstGeom prst="wedgeRoundRectCallout">
            <a:avLst>
              <a:gd name="adj1" fmla="val -59308"/>
              <a:gd name="adj2" fmla="val 182344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Export to Excel, PDF, HTML, or Flash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6" name="AutoShape 24"/>
          <p:cNvSpPr>
            <a:spLocks noChangeArrowheads="1"/>
          </p:cNvSpPr>
          <p:nvPr/>
        </p:nvSpPr>
        <p:spPr bwMode="auto">
          <a:xfrm>
            <a:off x="5562600" y="6172199"/>
            <a:ext cx="1489953" cy="561163"/>
          </a:xfrm>
          <a:prstGeom prst="wedgeRoundRectCallout">
            <a:avLst>
              <a:gd name="adj1" fmla="val 26643"/>
              <a:gd name="adj2" fmla="val -121103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View Full Screen Mode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275820" y="4166779"/>
            <a:ext cx="8229600" cy="2286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b="0" dirty="0" smtClean="0"/>
              <a:t>Use the Toolbar buttons to:</a:t>
            </a:r>
          </a:p>
        </p:txBody>
      </p:sp>
    </p:spTree>
    <p:extLst>
      <p:ext uri="{BB962C8B-B14F-4D97-AF65-F5344CB8AC3E}">
        <p14:creationId xmlns:p14="http://schemas.microsoft.com/office/powerpoint/2010/main" val="9940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Multiple Project Financial Summary by Object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15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286001"/>
          </a:xfrm>
        </p:spPr>
        <p:txBody>
          <a:bodyPr>
            <a:normAutofit/>
          </a:bodyPr>
          <a:lstStyle/>
          <a:p>
            <a:r>
              <a:rPr lang="en-US" dirty="0" smtClean="0"/>
              <a:t>The report will display the name of the project, the project number, the Primary Principal Investigator and the accounting end date for the grant.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429034"/>
            <a:ext cx="6084887" cy="418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AutoShape 24"/>
          <p:cNvSpPr>
            <a:spLocks noChangeArrowheads="1"/>
          </p:cNvSpPr>
          <p:nvPr/>
        </p:nvSpPr>
        <p:spPr bwMode="auto">
          <a:xfrm>
            <a:off x="4572000" y="3180945"/>
            <a:ext cx="2671806" cy="228600"/>
          </a:xfrm>
          <a:prstGeom prst="wedgeRoundRectCallout">
            <a:avLst>
              <a:gd name="adj1" fmla="val -59441"/>
              <a:gd name="adj2" fmla="val 147935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Person directly in charge of project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9" name="AutoShape 24"/>
          <p:cNvSpPr>
            <a:spLocks noChangeArrowheads="1"/>
          </p:cNvSpPr>
          <p:nvPr/>
        </p:nvSpPr>
        <p:spPr bwMode="auto">
          <a:xfrm>
            <a:off x="7386594" y="3390090"/>
            <a:ext cx="1757406" cy="228600"/>
          </a:xfrm>
          <a:prstGeom prst="wedgeRoundRectCallout">
            <a:avLst>
              <a:gd name="adj1" fmla="val -36499"/>
              <a:gd name="adj2" fmla="val 105381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Accounting End Date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20" name="AutoShape 24"/>
          <p:cNvSpPr>
            <a:spLocks noChangeArrowheads="1"/>
          </p:cNvSpPr>
          <p:nvPr/>
        </p:nvSpPr>
        <p:spPr bwMode="auto">
          <a:xfrm>
            <a:off x="76200" y="3313890"/>
            <a:ext cx="1757406" cy="228600"/>
          </a:xfrm>
          <a:prstGeom prst="wedgeRoundRectCallout">
            <a:avLst>
              <a:gd name="adj1" fmla="val 50404"/>
              <a:gd name="adj2" fmla="val 139423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Project Start Date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21" name="AutoShape 24"/>
          <p:cNvSpPr>
            <a:spLocks noChangeArrowheads="1"/>
          </p:cNvSpPr>
          <p:nvPr/>
        </p:nvSpPr>
        <p:spPr bwMode="auto">
          <a:xfrm>
            <a:off x="87549" y="3810000"/>
            <a:ext cx="1757406" cy="228600"/>
          </a:xfrm>
          <a:prstGeom prst="wedgeRoundRectCallout">
            <a:avLst>
              <a:gd name="adj1" fmla="val 147271"/>
              <a:gd name="adj2" fmla="val -30790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Project End Date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36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Multiple Project Financial Summary by Object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286001"/>
          </a:xfrm>
        </p:spPr>
        <p:txBody>
          <a:bodyPr/>
          <a:lstStyle/>
          <a:p>
            <a:r>
              <a:rPr lang="en-US" sz="2000" dirty="0" smtClean="0"/>
              <a:t>This report displays inception to date General Ledger summary information for your grant (XEX2). </a:t>
            </a:r>
            <a:endParaRPr lang="en-US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0"/>
            <a:ext cx="7036516" cy="382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utoShape 24"/>
          <p:cNvSpPr>
            <a:spLocks noChangeArrowheads="1"/>
          </p:cNvSpPr>
          <p:nvPr/>
        </p:nvSpPr>
        <p:spPr bwMode="auto">
          <a:xfrm>
            <a:off x="7315200" y="2514600"/>
            <a:ext cx="1723982" cy="2286000"/>
          </a:xfrm>
          <a:prstGeom prst="wedgeRoundRectCallout">
            <a:avLst>
              <a:gd name="adj1" fmla="val -63732"/>
              <a:gd name="adj2" fmla="val -20471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This information includes</a:t>
            </a: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b="0" dirty="0" smtClean="0">
                <a:solidFill>
                  <a:prstClr val="black"/>
                </a:solidFill>
              </a:rPr>
              <a:t>the: </a:t>
            </a:r>
          </a:p>
          <a:p>
            <a:pPr indent="-91440"/>
            <a:r>
              <a:rPr lang="en-US" sz="1200" b="0" dirty="0" smtClean="0">
                <a:solidFill>
                  <a:prstClr val="black"/>
                </a:solidFill>
              </a:rPr>
              <a:t>Object Code</a:t>
            </a:r>
          </a:p>
          <a:p>
            <a:pPr marL="0" lvl="1" indent="-91440"/>
            <a:r>
              <a:rPr lang="en-US" sz="1200" b="0" dirty="0" smtClean="0">
                <a:solidFill>
                  <a:prstClr val="black"/>
                </a:solidFill>
              </a:rPr>
              <a:t>Object Description</a:t>
            </a:r>
          </a:p>
          <a:p>
            <a:pPr marL="0" lvl="1" indent="-91440"/>
            <a:r>
              <a:rPr lang="en-US" sz="1200" b="0" dirty="0" smtClean="0">
                <a:solidFill>
                  <a:prstClr val="black"/>
                </a:solidFill>
              </a:rPr>
              <a:t>Project Budget</a:t>
            </a:r>
          </a:p>
          <a:p>
            <a:pPr marL="0" lvl="1" indent="-91440"/>
            <a:r>
              <a:rPr lang="en-US" sz="1200" b="0" dirty="0" smtClean="0">
                <a:solidFill>
                  <a:prstClr val="black"/>
                </a:solidFill>
              </a:rPr>
              <a:t>Expenses</a:t>
            </a:r>
          </a:p>
          <a:p>
            <a:pPr marL="0" lvl="1" indent="-91440"/>
            <a:r>
              <a:rPr lang="en-US" sz="1200" b="0" dirty="0" smtClean="0">
                <a:solidFill>
                  <a:prstClr val="black"/>
                </a:solidFill>
              </a:rPr>
              <a:t>PO Encumbrances</a:t>
            </a:r>
          </a:p>
          <a:p>
            <a:pPr marL="0" lvl="1" indent="-91440"/>
            <a:r>
              <a:rPr lang="en-US" sz="1200" b="0" dirty="0" smtClean="0">
                <a:solidFill>
                  <a:prstClr val="black"/>
                </a:solidFill>
              </a:rPr>
              <a:t>Unobligated </a:t>
            </a:r>
            <a:r>
              <a:rPr lang="en-US" sz="1200" b="0" dirty="0">
                <a:solidFill>
                  <a:prstClr val="black"/>
                </a:solidFill>
              </a:rPr>
              <a:t>amount </a:t>
            </a:r>
          </a:p>
        </p:txBody>
      </p:sp>
    </p:spTree>
    <p:extLst>
      <p:ext uri="{BB962C8B-B14F-4D97-AF65-F5344CB8AC3E}">
        <p14:creationId xmlns:p14="http://schemas.microsoft.com/office/powerpoint/2010/main" val="11383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Printing the Report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286001"/>
          </a:xfrm>
        </p:spPr>
        <p:txBody>
          <a:bodyPr>
            <a:normAutofit/>
          </a:bodyPr>
          <a:lstStyle/>
          <a:p>
            <a:r>
              <a:rPr lang="en-US" dirty="0" smtClean="0"/>
              <a:t>By default, reports will print in portrait mode. To switch to landscape mode: Click the </a:t>
            </a:r>
            <a:r>
              <a:rPr lang="en-US" b="1" dirty="0" smtClean="0"/>
              <a:t>HOME</a:t>
            </a:r>
            <a:r>
              <a:rPr lang="en-US" dirty="0" smtClean="0"/>
              <a:t> tab, then select </a:t>
            </a:r>
            <a:r>
              <a:rPr lang="en-US" b="1" dirty="0" smtClean="0"/>
              <a:t>PAGE SETUP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99"/>
          <a:stretch>
            <a:fillRect/>
          </a:stretch>
        </p:blipFill>
        <p:spPr bwMode="auto">
          <a:xfrm>
            <a:off x="1447800" y="2819400"/>
            <a:ext cx="6361112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AutoShape 24"/>
          <p:cNvSpPr>
            <a:spLocks noChangeArrowheads="1"/>
          </p:cNvSpPr>
          <p:nvPr/>
        </p:nvSpPr>
        <p:spPr bwMode="auto">
          <a:xfrm>
            <a:off x="381000" y="4648200"/>
            <a:ext cx="1066800" cy="392117"/>
          </a:xfrm>
          <a:prstGeom prst="wedgeRoundRectCallout">
            <a:avLst>
              <a:gd name="adj1" fmla="val 65335"/>
              <a:gd name="adj2" fmla="val -102640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Page </a:t>
            </a:r>
            <a:r>
              <a:rPr lang="en-US" sz="1200" dirty="0">
                <a:solidFill>
                  <a:prstClr val="black"/>
                </a:solidFill>
              </a:rPr>
              <a:t>S</a:t>
            </a:r>
            <a:r>
              <a:rPr lang="en-US" sz="1200" dirty="0" smtClean="0">
                <a:solidFill>
                  <a:prstClr val="black"/>
                </a:solidFill>
              </a:rPr>
              <a:t>etup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55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Printing the Report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18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2286001"/>
          </a:xfrm>
        </p:spPr>
        <p:txBody>
          <a:bodyPr>
            <a:normAutofit/>
          </a:bodyPr>
          <a:lstStyle/>
          <a:p>
            <a:r>
              <a:rPr lang="en-US" dirty="0" smtClean="0"/>
              <a:t>Select the </a:t>
            </a:r>
            <a:r>
              <a:rPr lang="en-US" b="1" dirty="0" smtClean="0"/>
              <a:t>LANDSCAPE</a:t>
            </a:r>
            <a:r>
              <a:rPr lang="en-US" dirty="0" smtClean="0"/>
              <a:t> orientation.</a:t>
            </a:r>
          </a:p>
          <a:p>
            <a:r>
              <a:rPr lang="en-US" dirty="0" smtClean="0"/>
              <a:t>Change the scaling to </a:t>
            </a:r>
            <a:r>
              <a:rPr lang="en-US" b="1" dirty="0" smtClean="0"/>
              <a:t>Fit to 1 pages(s) wide by 1 tall.</a:t>
            </a:r>
          </a:p>
          <a:p>
            <a:r>
              <a:rPr lang="en-US" dirty="0" smtClean="0"/>
              <a:t>Click</a:t>
            </a:r>
            <a:r>
              <a:rPr lang="en-US" b="1" dirty="0" smtClean="0"/>
              <a:t> APPLY</a:t>
            </a:r>
            <a:r>
              <a:rPr lang="en-US" dirty="0" smtClean="0"/>
              <a:t>, then </a:t>
            </a:r>
            <a:r>
              <a:rPr lang="en-US" b="1" dirty="0" smtClean="0"/>
              <a:t>OK</a:t>
            </a:r>
            <a:r>
              <a:rPr lang="en-US" dirty="0" smtClean="0"/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19400"/>
            <a:ext cx="4703469" cy="386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89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Single Project detailed GL </a:t>
            </a:r>
            <a:r>
              <a:rPr lang="en-US" sz="2400" dirty="0" smtClean="0"/>
              <a:t>expense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Single-click on </a:t>
            </a:r>
            <a:r>
              <a:rPr lang="en-US" b="1" dirty="0" smtClean="0"/>
              <a:t>3.04 Single Project detailed GL expense (page by object) (XEX1).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826" y="2438400"/>
            <a:ext cx="6095426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58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Research Grants Reporting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/>
              <a:t>Project Background</a:t>
            </a:r>
            <a:r>
              <a:rPr lang="en-US" dirty="0"/>
              <a:t>:  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r>
              <a:rPr lang="en-US" sz="2600" dirty="0"/>
              <a:t>In response to the # 1 recommendation of the Research Grants Infrastructure Task Force, a cross-functional project team was assembled in March, 2011 to "</a:t>
            </a:r>
            <a:r>
              <a:rPr lang="en-US" sz="2600" b="1" i="1" dirty="0"/>
              <a:t>Provide the funded faculty with </a:t>
            </a:r>
            <a:r>
              <a:rPr lang="en-US" sz="2600" b="1" i="1"/>
              <a:t>reports </a:t>
            </a:r>
            <a:r>
              <a:rPr lang="en-US" sz="2600" b="1" i="1" smtClean="0"/>
              <a:t>and/or </a:t>
            </a:r>
            <a:r>
              <a:rPr lang="en-US" sz="2600" b="1" i="1" dirty="0"/>
              <a:t>data around account information from Datatel, in a timely manner, including encumbering such expense as salaries, fringe benefits, and F&amp;A charges</a:t>
            </a:r>
            <a:r>
              <a:rPr lang="en-US" sz="2600" dirty="0" smtClean="0"/>
              <a:t>."</a:t>
            </a:r>
            <a:endParaRPr lang="en-US" sz="2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45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Single Project detailed GL </a:t>
            </a:r>
            <a:r>
              <a:rPr lang="en-US" sz="2400" dirty="0" smtClean="0"/>
              <a:t>expense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Enter the </a:t>
            </a:r>
            <a:r>
              <a:rPr lang="en-US" sz="2000" b="1" dirty="0"/>
              <a:t>Project Number </a:t>
            </a:r>
            <a:r>
              <a:rPr lang="en-US" sz="2000" dirty="0"/>
              <a:t>or </a:t>
            </a:r>
            <a:r>
              <a:rPr lang="en-US" sz="2000" b="1" dirty="0"/>
              <a:t>Project Name </a:t>
            </a:r>
            <a:r>
              <a:rPr lang="en-US" sz="2000" dirty="0"/>
              <a:t>in the </a:t>
            </a:r>
            <a:r>
              <a:rPr lang="en-US" sz="2000" b="1" dirty="0"/>
              <a:t>Search for </a:t>
            </a:r>
            <a:r>
              <a:rPr lang="en-US" sz="2000" dirty="0"/>
              <a:t>box, then click the </a:t>
            </a:r>
            <a:r>
              <a:rPr lang="en-US" sz="2000" b="1" dirty="0"/>
              <a:t>SEARCH</a:t>
            </a:r>
            <a:r>
              <a:rPr lang="en-US" sz="2000" dirty="0"/>
              <a:t> </a:t>
            </a:r>
            <a:r>
              <a:rPr lang="en-US" sz="2000" dirty="0" smtClean="0"/>
              <a:t>button</a:t>
            </a:r>
            <a:r>
              <a:rPr lang="en-US" sz="2000" dirty="0"/>
              <a:t>. Click the </a:t>
            </a:r>
            <a:r>
              <a:rPr lang="en-US" sz="2000" b="1" dirty="0"/>
              <a:t>RIGHT ARROW </a:t>
            </a:r>
            <a:r>
              <a:rPr lang="en-US" sz="2000" dirty="0"/>
              <a:t>button to select the </a:t>
            </a:r>
            <a:r>
              <a:rPr lang="en-US" sz="2000" dirty="0" smtClean="0"/>
              <a:t>data. </a:t>
            </a:r>
          </a:p>
          <a:p>
            <a:r>
              <a:rPr lang="en-US" sz="2000" dirty="0" smtClean="0"/>
              <a:t>Click </a:t>
            </a:r>
            <a:r>
              <a:rPr lang="en-US" sz="2000" b="1" dirty="0" smtClean="0"/>
              <a:t>RUN REPORT</a:t>
            </a:r>
            <a:r>
              <a:rPr lang="en-US" sz="2000" dirty="0" smtClean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590800"/>
            <a:ext cx="5294313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2057400" y="5410200"/>
            <a:ext cx="1981200" cy="533400"/>
          </a:xfrm>
          <a:prstGeom prst="wedgeRoundRectCallout">
            <a:avLst>
              <a:gd name="adj1" fmla="val -55015"/>
              <a:gd name="adj2" fmla="val 155109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RUN REPORT </a:t>
            </a:r>
            <a:r>
              <a:rPr lang="en-US" sz="1200" b="0" dirty="0" smtClean="0">
                <a:solidFill>
                  <a:prstClr val="black"/>
                </a:solidFill>
              </a:rPr>
              <a:t>button to run the report.</a:t>
            </a:r>
            <a:endParaRPr lang="en-US" sz="1200" b="0" dirty="0">
              <a:solidFill>
                <a:prstClr val="black"/>
              </a:solidFill>
            </a:endParaRPr>
          </a:p>
        </p:txBody>
      </p:sp>
      <p:sp>
        <p:nvSpPr>
          <p:cNvPr id="11" name="AutoShape 24"/>
          <p:cNvSpPr>
            <a:spLocks noChangeArrowheads="1"/>
          </p:cNvSpPr>
          <p:nvPr/>
        </p:nvSpPr>
        <p:spPr bwMode="auto">
          <a:xfrm>
            <a:off x="3288920" y="4319081"/>
            <a:ext cx="2072514" cy="460212"/>
          </a:xfrm>
          <a:prstGeom prst="wedgeRoundRectCallout">
            <a:avLst>
              <a:gd name="adj1" fmla="val 38223"/>
              <a:gd name="adj2" fmla="val -226095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RIGHT ARROW </a:t>
            </a:r>
            <a:r>
              <a:rPr lang="en-US" sz="1200" b="0" dirty="0" smtClean="0">
                <a:solidFill>
                  <a:prstClr val="black"/>
                </a:solidFill>
              </a:rPr>
              <a:t>button to select the data.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4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Navigating through a Grid Report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21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488458"/>
            <a:ext cx="8229600" cy="2286001"/>
          </a:xfrm>
        </p:spPr>
        <p:txBody>
          <a:bodyPr/>
          <a:lstStyle/>
          <a:p>
            <a:r>
              <a:rPr lang="en-US" sz="2000" dirty="0" smtClean="0"/>
              <a:t>Use the Menu buttons to:</a:t>
            </a:r>
            <a:endParaRPr 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40541"/>
            <a:ext cx="3429000" cy="69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4191000" y="6172200"/>
            <a:ext cx="1066800" cy="304800"/>
          </a:xfrm>
          <a:prstGeom prst="wedgeRoundRectCallout">
            <a:avLst>
              <a:gd name="adj1" fmla="val 62599"/>
              <a:gd name="adj2" fmla="val -134890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Print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2019300" y="3048000"/>
            <a:ext cx="1181100" cy="685800"/>
          </a:xfrm>
          <a:prstGeom prst="wedgeRoundRectCallout">
            <a:avLst>
              <a:gd name="adj1" fmla="val 3976"/>
              <a:gd name="adj2" fmla="val -107578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Navigate forward or backward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1" name="AutoShape 24"/>
          <p:cNvSpPr>
            <a:spLocks noChangeArrowheads="1"/>
          </p:cNvSpPr>
          <p:nvPr/>
        </p:nvSpPr>
        <p:spPr bwMode="auto">
          <a:xfrm>
            <a:off x="3505200" y="3124200"/>
            <a:ext cx="1181100" cy="470287"/>
          </a:xfrm>
          <a:prstGeom prst="wedgeRoundRectCallout">
            <a:avLst>
              <a:gd name="adj1" fmla="val -9202"/>
              <a:gd name="adj2" fmla="val -143157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Move up one level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2" name="AutoShape 24"/>
          <p:cNvSpPr>
            <a:spLocks noChangeArrowheads="1"/>
          </p:cNvSpPr>
          <p:nvPr/>
        </p:nvSpPr>
        <p:spPr bwMode="auto">
          <a:xfrm>
            <a:off x="533400" y="3048000"/>
            <a:ext cx="1066800" cy="392117"/>
          </a:xfrm>
          <a:prstGeom prst="wedgeRoundRectCallout">
            <a:avLst>
              <a:gd name="adj1" fmla="val 35243"/>
              <a:gd name="adj2" fmla="val -137371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Return to Homepage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6" name="AutoShape 24"/>
          <p:cNvSpPr>
            <a:spLocks noChangeArrowheads="1"/>
          </p:cNvSpPr>
          <p:nvPr/>
        </p:nvSpPr>
        <p:spPr bwMode="auto">
          <a:xfrm>
            <a:off x="6934200" y="6248400"/>
            <a:ext cx="1489953" cy="419909"/>
          </a:xfrm>
          <a:prstGeom prst="wedgeRoundRectCallout">
            <a:avLst>
              <a:gd name="adj1" fmla="val -39298"/>
              <a:gd name="adj2" fmla="val -114089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View Full Screen Mode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105400"/>
            <a:ext cx="4522381" cy="869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AutoShape 24"/>
          <p:cNvSpPr>
            <a:spLocks noChangeArrowheads="1"/>
          </p:cNvSpPr>
          <p:nvPr/>
        </p:nvSpPr>
        <p:spPr bwMode="auto">
          <a:xfrm>
            <a:off x="5410200" y="6324600"/>
            <a:ext cx="1447799" cy="304800"/>
          </a:xfrm>
          <a:prstGeom prst="wedgeRoundRectCallout">
            <a:avLst>
              <a:gd name="adj1" fmla="val -19557"/>
              <a:gd name="adj2" fmla="val -169997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Export to Excel 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9" name="AutoShape 24"/>
          <p:cNvSpPr>
            <a:spLocks noChangeArrowheads="1"/>
          </p:cNvSpPr>
          <p:nvPr/>
        </p:nvSpPr>
        <p:spPr bwMode="auto">
          <a:xfrm>
            <a:off x="5791200" y="4343400"/>
            <a:ext cx="1535348" cy="304800"/>
          </a:xfrm>
          <a:prstGeom prst="wedgeRoundRectCallout">
            <a:avLst>
              <a:gd name="adj1" fmla="val -23195"/>
              <a:gd name="adj2" fmla="val 292769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Export to PDF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303506" y="4182893"/>
            <a:ext cx="6545094" cy="1791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b="0" dirty="0" smtClean="0"/>
              <a:t>Use the Toolbar buttons to:</a:t>
            </a:r>
          </a:p>
        </p:txBody>
      </p:sp>
    </p:spTree>
    <p:extLst>
      <p:ext uri="{BB962C8B-B14F-4D97-AF65-F5344CB8AC3E}">
        <p14:creationId xmlns:p14="http://schemas.microsoft.com/office/powerpoint/2010/main" val="39955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Single Project detailed GL </a:t>
            </a:r>
            <a:r>
              <a:rPr lang="en-US" sz="2400" dirty="0" smtClean="0"/>
              <a:t>expense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22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838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report will run in </a:t>
            </a:r>
            <a:r>
              <a:rPr lang="en-US" b="1" dirty="0" smtClean="0"/>
              <a:t>Grid</a:t>
            </a:r>
            <a:r>
              <a:rPr lang="en-US" dirty="0" smtClean="0"/>
              <a:t> format.</a:t>
            </a:r>
          </a:p>
          <a:p>
            <a:r>
              <a:rPr lang="en-US" dirty="0" smtClean="0"/>
              <a:t>The default </a:t>
            </a:r>
            <a:r>
              <a:rPr lang="en-US" b="1" dirty="0" smtClean="0"/>
              <a:t>Project</a:t>
            </a:r>
            <a:r>
              <a:rPr lang="en-US" dirty="0" smtClean="0"/>
              <a:t> and </a:t>
            </a:r>
            <a:r>
              <a:rPr lang="en-US" b="1" dirty="0" smtClean="0"/>
              <a:t>Object</a:t>
            </a:r>
            <a:r>
              <a:rPr lang="en-US" dirty="0" smtClean="0"/>
              <a:t> code will be displayed.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801052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utoShape 24"/>
          <p:cNvSpPr>
            <a:spLocks noChangeArrowheads="1"/>
          </p:cNvSpPr>
          <p:nvPr/>
        </p:nvSpPr>
        <p:spPr bwMode="auto">
          <a:xfrm>
            <a:off x="2503251" y="3429000"/>
            <a:ext cx="1066800" cy="392117"/>
          </a:xfrm>
          <a:prstGeom prst="wedgeRoundRectCallout">
            <a:avLst>
              <a:gd name="adj1" fmla="val -115212"/>
              <a:gd name="adj2" fmla="val 10078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Project Code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2" name="AutoShape 24"/>
          <p:cNvSpPr>
            <a:spLocks noChangeArrowheads="1"/>
          </p:cNvSpPr>
          <p:nvPr/>
        </p:nvSpPr>
        <p:spPr bwMode="auto">
          <a:xfrm>
            <a:off x="4462462" y="3429000"/>
            <a:ext cx="1066800" cy="392117"/>
          </a:xfrm>
          <a:prstGeom prst="wedgeRoundRectCallout">
            <a:avLst>
              <a:gd name="adj1" fmla="val -88768"/>
              <a:gd name="adj2" fmla="val 108229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Object Code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5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Single Project detailed GL </a:t>
            </a:r>
            <a:r>
              <a:rPr lang="en-US" sz="2400" dirty="0" smtClean="0"/>
              <a:t>expense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23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You can click the drop-down arrow to select another display view.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801052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21513"/>
            <a:ext cx="17430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AutoShape 24"/>
          <p:cNvSpPr>
            <a:spLocks noChangeArrowheads="1"/>
          </p:cNvSpPr>
          <p:nvPr/>
        </p:nvSpPr>
        <p:spPr bwMode="auto">
          <a:xfrm>
            <a:off x="5244830" y="3581400"/>
            <a:ext cx="1841770" cy="533400"/>
          </a:xfrm>
          <a:prstGeom prst="wedgeRoundRectCallout">
            <a:avLst>
              <a:gd name="adj1" fmla="val -115212"/>
              <a:gd name="adj2" fmla="val 10078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Click to select Object code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02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Single Project detailed GL </a:t>
            </a:r>
            <a:r>
              <a:rPr lang="en-US" sz="2400" dirty="0" smtClean="0"/>
              <a:t>expense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838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You can also drill down to select a more detailed view by right-clicking on the </a:t>
            </a:r>
            <a:r>
              <a:rPr lang="en-US" b="1" dirty="0" smtClean="0"/>
              <a:t>DAY</a:t>
            </a:r>
            <a:r>
              <a:rPr lang="en-US" dirty="0" smtClean="0"/>
              <a:t> column, selecting </a:t>
            </a:r>
            <a:r>
              <a:rPr lang="en-US" b="1" dirty="0" smtClean="0"/>
              <a:t>DRILL</a:t>
            </a:r>
            <a:r>
              <a:rPr lang="en-US" dirty="0" smtClean="0"/>
              <a:t>, then selecting a view.  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4" y="2590800"/>
            <a:ext cx="9037908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1981200" y="3048000"/>
            <a:ext cx="1066800" cy="392117"/>
          </a:xfrm>
          <a:prstGeom prst="wedgeRoundRectCallout">
            <a:avLst>
              <a:gd name="adj1" fmla="val -122507"/>
              <a:gd name="adj2" fmla="val 289327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Drill function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43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Single Project detailed GL </a:t>
            </a:r>
            <a:r>
              <a:rPr lang="en-US" sz="2400" dirty="0" smtClean="0"/>
              <a:t>expense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25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752599"/>
          </a:xfrm>
        </p:spPr>
        <p:txBody>
          <a:bodyPr>
            <a:normAutofit/>
          </a:bodyPr>
          <a:lstStyle/>
          <a:p>
            <a:r>
              <a:rPr lang="en-US" dirty="0" smtClean="0"/>
              <a:t>You can continue to drill down further, or click the back button,    , to return to the previous view.</a:t>
            </a:r>
          </a:p>
          <a:p>
            <a:r>
              <a:rPr lang="en-US" dirty="0" smtClean="0"/>
              <a:t>Note that the </a:t>
            </a:r>
            <a:r>
              <a:rPr lang="en-US" b="1" dirty="0" smtClean="0"/>
              <a:t>REPORT DETAILS </a:t>
            </a:r>
            <a:r>
              <a:rPr lang="en-US" dirty="0" smtClean="0"/>
              <a:t>field will show your drill path.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530" y="1828800"/>
            <a:ext cx="360045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3" y="3200400"/>
            <a:ext cx="9037908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AutoShape 24"/>
          <p:cNvSpPr>
            <a:spLocks noChangeArrowheads="1"/>
          </p:cNvSpPr>
          <p:nvPr/>
        </p:nvSpPr>
        <p:spPr bwMode="auto">
          <a:xfrm>
            <a:off x="6003587" y="3962400"/>
            <a:ext cx="1066800" cy="392117"/>
          </a:xfrm>
          <a:prstGeom prst="wedgeRoundRectCallout">
            <a:avLst>
              <a:gd name="adj1" fmla="val -44088"/>
              <a:gd name="adj2" fmla="val -129929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Drill path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1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Single Project detailed GL </a:t>
            </a:r>
            <a:r>
              <a:rPr lang="en-US" sz="2400" dirty="0" smtClean="0"/>
              <a:t>expense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26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You can sort report data by clicking on the </a:t>
            </a:r>
            <a:r>
              <a:rPr lang="en-US" b="1" dirty="0" smtClean="0"/>
              <a:t>SORT ARROW </a:t>
            </a:r>
            <a:r>
              <a:rPr lang="en-US" dirty="0" smtClean="0"/>
              <a:t>on a column.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438400"/>
            <a:ext cx="801052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utoShape 24"/>
          <p:cNvSpPr>
            <a:spLocks noChangeArrowheads="1"/>
          </p:cNvSpPr>
          <p:nvPr/>
        </p:nvSpPr>
        <p:spPr bwMode="auto">
          <a:xfrm>
            <a:off x="6553200" y="3886200"/>
            <a:ext cx="1066800" cy="392117"/>
          </a:xfrm>
          <a:prstGeom prst="wedgeRoundRectCallout">
            <a:avLst>
              <a:gd name="adj1" fmla="val 47097"/>
              <a:gd name="adj2" fmla="val 162805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Sort Arrow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78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Single Project detailed GL </a:t>
            </a:r>
            <a:r>
              <a:rPr lang="en-US" sz="2400" dirty="0" smtClean="0"/>
              <a:t>expense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You can also click on the </a:t>
            </a:r>
            <a:r>
              <a:rPr lang="en-US" b="1" dirty="0" smtClean="0"/>
              <a:t>DATA</a:t>
            </a:r>
            <a:r>
              <a:rPr lang="en-US" dirty="0" smtClean="0"/>
              <a:t> tab, then select </a:t>
            </a:r>
            <a:r>
              <a:rPr lang="en-US" b="1" dirty="0" smtClean="0"/>
              <a:t>SORT</a:t>
            </a:r>
            <a:r>
              <a:rPr lang="en-US" dirty="0" smtClean="0"/>
              <a:t>, or use the </a:t>
            </a:r>
            <a:r>
              <a:rPr lang="en-US" b="1" dirty="0" smtClean="0"/>
              <a:t>SORT</a:t>
            </a:r>
            <a:r>
              <a:rPr lang="en-US" dirty="0" smtClean="0"/>
              <a:t> button on the toolbar,    .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996" y="2286000"/>
            <a:ext cx="5589587" cy="4142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609600" y="2667000"/>
            <a:ext cx="1066800" cy="533400"/>
          </a:xfrm>
          <a:prstGeom prst="wedgeRoundRectCallout">
            <a:avLst>
              <a:gd name="adj1" fmla="val 173845"/>
              <a:gd name="adj2" fmla="val 42998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Sort Feature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752600"/>
            <a:ext cx="297180" cy="32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95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Single Project detailed GL expense (XEX1)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28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1295399"/>
          </a:xfrm>
        </p:spPr>
        <p:txBody>
          <a:bodyPr>
            <a:normAutofit/>
          </a:bodyPr>
          <a:lstStyle/>
          <a:p>
            <a:r>
              <a:rPr lang="en-US" dirty="0" smtClean="0"/>
              <a:t>Select the sort criteria</a:t>
            </a:r>
            <a:r>
              <a:rPr lang="en-US" smtClean="0"/>
              <a:t>, then click </a:t>
            </a:r>
            <a:r>
              <a:rPr lang="en-US" b="1" dirty="0" smtClean="0"/>
              <a:t>APPLY</a:t>
            </a:r>
            <a:r>
              <a:rPr lang="en-US" dirty="0" smtClean="0"/>
              <a:t> or </a:t>
            </a:r>
            <a:r>
              <a:rPr lang="en-US" b="1" dirty="0" smtClean="0"/>
              <a:t>OK</a:t>
            </a:r>
            <a:r>
              <a:rPr lang="en-US" dirty="0" smtClean="0"/>
              <a:t> to accept the change.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438400"/>
            <a:ext cx="6620091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321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Single Project Financial </a:t>
            </a:r>
            <a:r>
              <a:rPr lang="en-US" sz="2400" b="1" dirty="0" smtClean="0"/>
              <a:t>Summary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Single-click on </a:t>
            </a:r>
            <a:r>
              <a:rPr lang="en-US" b="1" dirty="0" smtClean="0"/>
              <a:t>3.10 Single Project Financial Summary Current FY by Object, Month.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09800"/>
            <a:ext cx="6098102" cy="4228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28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Research Grants Reporting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/>
              <a:t>Project Background</a:t>
            </a:r>
            <a:r>
              <a:rPr lang="en-US" dirty="0"/>
              <a:t>:  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Research Grants Reporting (RGR) Project Team collaborated to produce a set of web-based reports through our business intelligence (BI) reporting tool, Microstrategy.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8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Single Project Financial </a:t>
            </a:r>
            <a:r>
              <a:rPr lang="en-US" sz="2400" b="1" dirty="0" smtClean="0"/>
              <a:t>Summary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Enter the </a:t>
            </a:r>
            <a:r>
              <a:rPr lang="en-US" sz="2000" b="1" dirty="0"/>
              <a:t>Project Number </a:t>
            </a:r>
            <a:r>
              <a:rPr lang="en-US" sz="2000" dirty="0"/>
              <a:t>or </a:t>
            </a:r>
            <a:r>
              <a:rPr lang="en-US" sz="2000" b="1" dirty="0"/>
              <a:t>Project Name </a:t>
            </a:r>
            <a:r>
              <a:rPr lang="en-US" sz="2000" dirty="0"/>
              <a:t>in the </a:t>
            </a:r>
            <a:r>
              <a:rPr lang="en-US" sz="2000" b="1" dirty="0"/>
              <a:t>Search for </a:t>
            </a:r>
            <a:r>
              <a:rPr lang="en-US" sz="2000" dirty="0"/>
              <a:t>box, then click the </a:t>
            </a:r>
            <a:r>
              <a:rPr lang="en-US" sz="2000" b="1" dirty="0"/>
              <a:t>SEARCH</a:t>
            </a:r>
            <a:r>
              <a:rPr lang="en-US" sz="2000" dirty="0"/>
              <a:t> button. Click the </a:t>
            </a:r>
            <a:r>
              <a:rPr lang="en-US" sz="2000" b="1" dirty="0"/>
              <a:t>RIGHT ARROW </a:t>
            </a:r>
            <a:r>
              <a:rPr lang="en-US" sz="2000" dirty="0"/>
              <a:t>button to select the data. </a:t>
            </a:r>
            <a:endParaRPr lang="en-US" sz="2000" dirty="0" smtClean="0"/>
          </a:p>
          <a:p>
            <a:r>
              <a:rPr lang="en-US" sz="2000" dirty="0" smtClean="0"/>
              <a:t>Select the </a:t>
            </a:r>
            <a:r>
              <a:rPr lang="en-US" sz="2000" b="1" smtClean="0"/>
              <a:t>FISCAL MONTH</a:t>
            </a:r>
            <a:r>
              <a:rPr lang="en-US" sz="2000" smtClean="0"/>
              <a:t>.  </a:t>
            </a:r>
            <a:r>
              <a:rPr lang="en-US" sz="2000" dirty="0" smtClean="0"/>
              <a:t>Click </a:t>
            </a:r>
            <a:r>
              <a:rPr lang="en-US" sz="2000" dirty="0"/>
              <a:t>the </a:t>
            </a:r>
            <a:r>
              <a:rPr lang="en-US" sz="2000" b="1" dirty="0"/>
              <a:t>RIGHT ARROW </a:t>
            </a:r>
            <a:r>
              <a:rPr lang="en-US" sz="2000" dirty="0"/>
              <a:t>button to select the data. </a:t>
            </a:r>
          </a:p>
          <a:p>
            <a:r>
              <a:rPr lang="en-US" sz="2000" dirty="0"/>
              <a:t>Click </a:t>
            </a:r>
            <a:r>
              <a:rPr lang="en-US" sz="2000" b="1" dirty="0"/>
              <a:t>RUN REPORT</a:t>
            </a:r>
            <a:r>
              <a:rPr lang="en-US" sz="2000" dirty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239543"/>
            <a:ext cx="5818946" cy="3662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218872" y="4774080"/>
            <a:ext cx="2072514" cy="460212"/>
          </a:xfrm>
          <a:prstGeom prst="wedgeRoundRectCallout">
            <a:avLst>
              <a:gd name="adj1" fmla="val 95016"/>
              <a:gd name="adj2" fmla="val 86738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Select Project and Fiscal Month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99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Single Project Financial </a:t>
            </a:r>
            <a:r>
              <a:rPr lang="en-US" sz="2400" b="1" dirty="0" smtClean="0"/>
              <a:t>Summary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data will display in a </a:t>
            </a:r>
            <a:r>
              <a:rPr lang="en-US" sz="2000" b="1" dirty="0" smtClean="0"/>
              <a:t>Chart Report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31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48838"/>
            <a:ext cx="7452298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259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Multiple Project Detailed GL Expense (XGAR)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Single-click on </a:t>
            </a:r>
            <a:r>
              <a:rPr lang="en-US" b="1" dirty="0" smtClean="0"/>
              <a:t>3.12 Multiple Project Detailed GL Expense </a:t>
            </a:r>
            <a:r>
              <a:rPr lang="en-US" b="1" dirty="0"/>
              <a:t>(</a:t>
            </a:r>
            <a:r>
              <a:rPr lang="en-US" b="1" dirty="0" smtClean="0"/>
              <a:t>XGAR).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32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09800"/>
            <a:ext cx="6098102" cy="4228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038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Multiple Project Detailed </a:t>
            </a:r>
            <a:r>
              <a:rPr lang="en-US" sz="2400" dirty="0" smtClean="0"/>
              <a:t>GL Expense </a:t>
            </a:r>
            <a:r>
              <a:rPr lang="en-US" sz="2400" dirty="0"/>
              <a:t>(XGAR)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Enter the </a:t>
            </a:r>
            <a:r>
              <a:rPr lang="en-US" sz="2000" b="1" dirty="0"/>
              <a:t>Project Number </a:t>
            </a:r>
            <a:r>
              <a:rPr lang="en-US" sz="2000" dirty="0"/>
              <a:t>or </a:t>
            </a:r>
            <a:r>
              <a:rPr lang="en-US" sz="2000" b="1" dirty="0"/>
              <a:t>Project Name </a:t>
            </a:r>
            <a:r>
              <a:rPr lang="en-US" sz="2000" dirty="0"/>
              <a:t>in the </a:t>
            </a:r>
            <a:r>
              <a:rPr lang="en-US" sz="2000" b="1" dirty="0"/>
              <a:t>Search for </a:t>
            </a:r>
            <a:r>
              <a:rPr lang="en-US" sz="2000" dirty="0"/>
              <a:t>box, then click the </a:t>
            </a:r>
            <a:r>
              <a:rPr lang="en-US" sz="2000" b="1" dirty="0"/>
              <a:t>SEARCH</a:t>
            </a:r>
            <a:r>
              <a:rPr lang="en-US" sz="2000" dirty="0"/>
              <a:t> </a:t>
            </a:r>
            <a:r>
              <a:rPr lang="en-US" sz="2000" dirty="0" smtClean="0"/>
              <a:t>button</a:t>
            </a:r>
            <a:r>
              <a:rPr lang="en-US" sz="2000" dirty="0"/>
              <a:t>. Click the </a:t>
            </a:r>
            <a:r>
              <a:rPr lang="en-US" sz="2000" b="1" dirty="0"/>
              <a:t>RIGHT ARROW </a:t>
            </a:r>
            <a:r>
              <a:rPr lang="en-US" sz="2000" dirty="0"/>
              <a:t>button to select the </a:t>
            </a:r>
            <a:r>
              <a:rPr lang="en-US" sz="2000" dirty="0" smtClean="0"/>
              <a:t>data. </a:t>
            </a:r>
          </a:p>
          <a:p>
            <a:r>
              <a:rPr lang="en-US" sz="2000" dirty="0" smtClean="0"/>
              <a:t>Click </a:t>
            </a:r>
            <a:r>
              <a:rPr lang="en-US" sz="2000" b="1" dirty="0" smtClean="0"/>
              <a:t>RUN REPORT</a:t>
            </a:r>
            <a:r>
              <a:rPr lang="en-US" sz="2000" dirty="0" smtClean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33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590800"/>
            <a:ext cx="5294313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2057400" y="5410200"/>
            <a:ext cx="1981200" cy="533400"/>
          </a:xfrm>
          <a:prstGeom prst="wedgeRoundRectCallout">
            <a:avLst>
              <a:gd name="adj1" fmla="val -55015"/>
              <a:gd name="adj2" fmla="val 155109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RUN REPORT </a:t>
            </a:r>
            <a:r>
              <a:rPr lang="en-US" sz="1200" b="0" dirty="0" smtClean="0">
                <a:solidFill>
                  <a:prstClr val="black"/>
                </a:solidFill>
              </a:rPr>
              <a:t>button to run the report.</a:t>
            </a:r>
            <a:endParaRPr lang="en-US" sz="1200" b="0" dirty="0">
              <a:solidFill>
                <a:prstClr val="black"/>
              </a:solidFill>
            </a:endParaRPr>
          </a:p>
        </p:txBody>
      </p:sp>
      <p:sp>
        <p:nvSpPr>
          <p:cNvPr id="11" name="AutoShape 24"/>
          <p:cNvSpPr>
            <a:spLocks noChangeArrowheads="1"/>
          </p:cNvSpPr>
          <p:nvPr/>
        </p:nvSpPr>
        <p:spPr bwMode="auto">
          <a:xfrm>
            <a:off x="3288920" y="4319081"/>
            <a:ext cx="2072514" cy="460212"/>
          </a:xfrm>
          <a:prstGeom prst="wedgeRoundRectCallout">
            <a:avLst>
              <a:gd name="adj1" fmla="val 38223"/>
              <a:gd name="adj2" fmla="val -226095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RIGHT ARROW </a:t>
            </a:r>
            <a:r>
              <a:rPr lang="en-US" sz="1200" b="0" dirty="0" smtClean="0">
                <a:solidFill>
                  <a:prstClr val="black"/>
                </a:solidFill>
              </a:rPr>
              <a:t>button to select the data.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4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Multiple Project Detailed </a:t>
            </a:r>
            <a:r>
              <a:rPr lang="en-US" sz="2400" dirty="0" smtClean="0"/>
              <a:t>GL Expense </a:t>
            </a:r>
            <a:r>
              <a:rPr lang="en-US" sz="2400" dirty="0"/>
              <a:t>(XGAR)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1"/>
            <a:ext cx="8229600" cy="1447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This report will display detailed activity for a selected </a:t>
            </a:r>
            <a:r>
              <a:rPr lang="en-US" sz="2000" b="1" dirty="0" smtClean="0"/>
              <a:t>Project</a:t>
            </a:r>
            <a:r>
              <a:rPr lang="en-US" sz="2000" dirty="0" smtClean="0"/>
              <a:t> and </a:t>
            </a:r>
            <a:r>
              <a:rPr lang="en-US" sz="2000" b="1" dirty="0" smtClean="0"/>
              <a:t>Object</a:t>
            </a:r>
            <a:r>
              <a:rPr lang="en-US" sz="2000" dirty="0" smtClean="0"/>
              <a:t> code.</a:t>
            </a:r>
          </a:p>
          <a:p>
            <a:r>
              <a:rPr lang="en-US" sz="2000" dirty="0" smtClean="0"/>
              <a:t> Select an </a:t>
            </a:r>
            <a:r>
              <a:rPr lang="en-US" sz="2000" b="1" dirty="0" smtClean="0"/>
              <a:t>OBJECT CODE </a:t>
            </a:r>
            <a:r>
              <a:rPr lang="en-US" sz="2000" dirty="0" smtClean="0"/>
              <a:t>and a</a:t>
            </a:r>
            <a:r>
              <a:rPr lang="en-US" sz="2000" b="1" dirty="0" smtClean="0"/>
              <a:t> FISCAL YEAR</a:t>
            </a:r>
            <a:r>
              <a:rPr lang="en-US" sz="2000" dirty="0" smtClean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34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87240"/>
            <a:ext cx="8865088" cy="319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3861044" y="3886200"/>
            <a:ext cx="1219200" cy="304800"/>
          </a:xfrm>
          <a:prstGeom prst="wedgeRoundRectCallout">
            <a:avLst>
              <a:gd name="adj1" fmla="val -37975"/>
              <a:gd name="adj2" fmla="val 134430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Object Code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5638800" y="3886200"/>
            <a:ext cx="1219200" cy="304800"/>
          </a:xfrm>
          <a:prstGeom prst="wedgeRoundRectCallout">
            <a:avLst>
              <a:gd name="adj1" fmla="val -37178"/>
              <a:gd name="adj2" fmla="val 131239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Fiscal Year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56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Multiple Project Detailed </a:t>
            </a:r>
            <a:r>
              <a:rPr lang="en-US" sz="2400" dirty="0" smtClean="0"/>
              <a:t>GL Expense </a:t>
            </a:r>
            <a:r>
              <a:rPr lang="en-US" sz="2400" dirty="0"/>
              <a:t>(XGAR)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33500"/>
            <a:ext cx="8229600" cy="1447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You may click on the </a:t>
            </a:r>
            <a:r>
              <a:rPr lang="en-US" sz="2000" b="1" dirty="0" smtClean="0"/>
              <a:t>Date</a:t>
            </a:r>
            <a:r>
              <a:rPr lang="en-US" sz="2000" dirty="0" smtClean="0"/>
              <a:t> column to drill to additional detail.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35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89" y="2057400"/>
            <a:ext cx="7343748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utoShape 24"/>
          <p:cNvSpPr>
            <a:spLocks noChangeArrowheads="1"/>
          </p:cNvSpPr>
          <p:nvPr/>
        </p:nvSpPr>
        <p:spPr bwMode="auto">
          <a:xfrm>
            <a:off x="1621276" y="4114800"/>
            <a:ext cx="1219200" cy="304800"/>
          </a:xfrm>
          <a:prstGeom prst="wedgeRoundRectCallout">
            <a:avLst>
              <a:gd name="adj1" fmla="val -51539"/>
              <a:gd name="adj2" fmla="val 105707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Drill Function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25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Financial Reports by Date Range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Financial Reports by Date Range </a:t>
            </a:r>
            <a:r>
              <a:rPr lang="en-US" dirty="0" smtClean="0"/>
              <a:t>allows you to customize your reports by date range.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36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71" y="2736064"/>
            <a:ext cx="8355129" cy="2654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17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Financial Reports by Date Range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There are two grid report options:</a:t>
            </a:r>
          </a:p>
          <a:p>
            <a:pPr lvl="1"/>
            <a:r>
              <a:rPr lang="en-US" sz="2000" dirty="0" smtClean="0"/>
              <a:t>Single Project expenses by date range.</a:t>
            </a:r>
          </a:p>
          <a:p>
            <a:pPr lvl="1"/>
            <a:r>
              <a:rPr lang="en-US" sz="2000" dirty="0" smtClean="0"/>
              <a:t>Single Project expenses by date range (page by object).</a:t>
            </a:r>
          </a:p>
          <a:p>
            <a:r>
              <a:rPr lang="en-US" dirty="0" smtClean="0"/>
              <a:t>We will focus on </a:t>
            </a:r>
            <a:r>
              <a:rPr lang="en-US" b="1" dirty="0" smtClean="0"/>
              <a:t>5.1 Single Project Expenses by Date Range</a:t>
            </a:r>
            <a:r>
              <a:rPr lang="en-US" dirty="0" smtClean="0"/>
              <a:t>.</a:t>
            </a:r>
          </a:p>
          <a:p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37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62" y="3732179"/>
            <a:ext cx="8458200" cy="1691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27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3600" kern="12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Single Project expenses by date range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Enter the </a:t>
            </a:r>
            <a:r>
              <a:rPr lang="en-US" sz="2000" b="1" dirty="0"/>
              <a:t>Project Number </a:t>
            </a:r>
            <a:r>
              <a:rPr lang="en-US" sz="2000" dirty="0"/>
              <a:t>or </a:t>
            </a:r>
            <a:r>
              <a:rPr lang="en-US" sz="2000" b="1" dirty="0"/>
              <a:t>Project </a:t>
            </a:r>
            <a:r>
              <a:rPr lang="en-US" sz="2000" b="1" dirty="0" smtClean="0"/>
              <a:t>Name</a:t>
            </a:r>
            <a:r>
              <a:rPr lang="en-US" sz="2000" b="1" smtClean="0"/>
              <a:t>, then, </a:t>
            </a:r>
            <a:r>
              <a:rPr lang="en-US" sz="2000" smtClean="0"/>
              <a:t>select </a:t>
            </a:r>
            <a:r>
              <a:rPr lang="en-US" sz="2000" dirty="0" smtClean="0"/>
              <a:t>the</a:t>
            </a:r>
            <a:r>
              <a:rPr lang="en-US" sz="2000" b="1" dirty="0" smtClean="0"/>
              <a:t> Beginning </a:t>
            </a:r>
            <a:r>
              <a:rPr lang="en-US" sz="2000" dirty="0" smtClean="0"/>
              <a:t>and</a:t>
            </a:r>
            <a:r>
              <a:rPr lang="en-US" sz="2000" b="1" dirty="0" smtClean="0"/>
              <a:t> </a:t>
            </a:r>
            <a:r>
              <a:rPr lang="en-US" sz="2000" b="1" smtClean="0"/>
              <a:t>End </a:t>
            </a:r>
            <a:r>
              <a:rPr lang="en-US" sz="2000" smtClean="0"/>
              <a:t>date.</a:t>
            </a:r>
            <a:r>
              <a:rPr lang="en-US" sz="2000" b="1" smtClean="0"/>
              <a:t> </a:t>
            </a:r>
            <a:r>
              <a:rPr lang="en-US" sz="2000" dirty="0"/>
              <a:t>Click the </a:t>
            </a:r>
            <a:r>
              <a:rPr lang="en-US" sz="2000" b="1" dirty="0"/>
              <a:t>RIGHT ARROW </a:t>
            </a:r>
            <a:r>
              <a:rPr lang="en-US" sz="2000" dirty="0"/>
              <a:t>button to select the data. </a:t>
            </a:r>
          </a:p>
          <a:p>
            <a:r>
              <a:rPr lang="en-US" sz="2000" dirty="0" smtClean="0"/>
              <a:t>Click </a:t>
            </a:r>
            <a:r>
              <a:rPr lang="en-US" sz="2000" b="1" dirty="0" smtClean="0"/>
              <a:t>RUN REPORT</a:t>
            </a:r>
            <a:r>
              <a:rPr lang="en-US" sz="2000" dirty="0" smtClean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38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264" y="2667000"/>
            <a:ext cx="5845308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AutoShape 24"/>
          <p:cNvSpPr>
            <a:spLocks noChangeArrowheads="1"/>
          </p:cNvSpPr>
          <p:nvPr/>
        </p:nvSpPr>
        <p:spPr bwMode="auto">
          <a:xfrm>
            <a:off x="2819400" y="3702996"/>
            <a:ext cx="2057400" cy="381000"/>
          </a:xfrm>
          <a:prstGeom prst="wedgeRoundRectCallout">
            <a:avLst>
              <a:gd name="adj1" fmla="val 50896"/>
              <a:gd name="adj2" fmla="val -111953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RIGHT ARROW </a:t>
            </a:r>
            <a:r>
              <a:rPr lang="en-US" sz="1200" b="0" dirty="0" smtClean="0">
                <a:solidFill>
                  <a:prstClr val="black"/>
                </a:solidFill>
              </a:rPr>
              <a:t>button to select the data.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2743200" y="5562600"/>
            <a:ext cx="1981200" cy="457200"/>
          </a:xfrm>
          <a:prstGeom prst="wedgeRoundRectCallout">
            <a:avLst>
              <a:gd name="adj1" fmla="val -89386"/>
              <a:gd name="adj2" fmla="val 83984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RUN REPORT </a:t>
            </a:r>
            <a:r>
              <a:rPr lang="en-US" sz="1200" b="0" dirty="0" smtClean="0">
                <a:solidFill>
                  <a:prstClr val="black"/>
                </a:solidFill>
              </a:rPr>
              <a:t>button to run the report.</a:t>
            </a:r>
            <a:endParaRPr lang="en-US" sz="1200" b="0" dirty="0">
              <a:solidFill>
                <a:prstClr val="black"/>
              </a:solidFill>
            </a:endParaRPr>
          </a:p>
        </p:txBody>
      </p:sp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4114800" y="4498232"/>
            <a:ext cx="2057400" cy="381000"/>
          </a:xfrm>
          <a:prstGeom prst="wedgeRoundRectCallout">
            <a:avLst>
              <a:gd name="adj1" fmla="val -72981"/>
              <a:gd name="adj2" fmla="val -6599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Select the </a:t>
            </a:r>
            <a:r>
              <a:rPr lang="en-US" sz="1200" dirty="0" smtClean="0">
                <a:solidFill>
                  <a:prstClr val="black"/>
                </a:solidFill>
              </a:rPr>
              <a:t>Beginning</a:t>
            </a:r>
            <a:r>
              <a:rPr lang="en-US" sz="1200" b="0" dirty="0" smtClean="0">
                <a:solidFill>
                  <a:prstClr val="black"/>
                </a:solidFill>
              </a:rPr>
              <a:t> and </a:t>
            </a:r>
            <a:r>
              <a:rPr lang="en-US" sz="1200" dirty="0" smtClean="0">
                <a:solidFill>
                  <a:prstClr val="black"/>
                </a:solidFill>
              </a:rPr>
              <a:t>Ending </a:t>
            </a:r>
            <a:r>
              <a:rPr lang="en-US" sz="1200" b="0" dirty="0" smtClean="0">
                <a:solidFill>
                  <a:prstClr val="black"/>
                </a:solidFill>
              </a:rPr>
              <a:t>date.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42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3600" kern="12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Single Project expenses by date range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You may drill down for additional details.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8655185" cy="380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047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Research Grants Reporting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American University utilizes the MicroStrategy Business Intelligence application to provide financial reporting on research grants.</a:t>
            </a:r>
          </a:p>
          <a:p>
            <a:endParaRPr lang="en-US" dirty="0" smtClean="0"/>
          </a:p>
          <a:p>
            <a:r>
              <a:rPr lang="en-US" dirty="0" smtClean="0"/>
              <a:t>This course will teach you how to look at the budget, expenses and unobligated amounts for your research grants. You will learn how to:</a:t>
            </a:r>
          </a:p>
          <a:p>
            <a:pPr lvl="1"/>
            <a:r>
              <a:rPr lang="en-US" dirty="0" smtClean="0"/>
              <a:t>View expenditures </a:t>
            </a:r>
          </a:p>
          <a:p>
            <a:pPr lvl="1"/>
            <a:r>
              <a:rPr lang="en-US" dirty="0" smtClean="0"/>
              <a:t>View encumbrances</a:t>
            </a:r>
          </a:p>
          <a:p>
            <a:pPr lvl="1"/>
            <a:r>
              <a:rPr lang="en-US" dirty="0" smtClean="0"/>
              <a:t>Learn about the option to model unobligated funds into the future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26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Grant Project Summary Reports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7" y="1295400"/>
            <a:ext cx="8229600" cy="4525963"/>
          </a:xfrm>
        </p:spPr>
        <p:txBody>
          <a:bodyPr/>
          <a:lstStyle/>
          <a:p>
            <a:r>
              <a:rPr lang="en-US" dirty="0" smtClean="0"/>
              <a:t>There are multiple Grant Project Summary reports available for your review.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40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156297"/>
            <a:ext cx="6629400" cy="4269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579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Grant Project Summary Reports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/>
              <a:t>We will focus on </a:t>
            </a:r>
            <a:r>
              <a:rPr lang="en-US" b="1" dirty="0" smtClean="0"/>
              <a:t>2.05 </a:t>
            </a:r>
            <a:r>
              <a:rPr lang="en-US" b="1" dirty="0"/>
              <a:t>All Projects (page by Status, Dept. and </a:t>
            </a:r>
            <a:r>
              <a:rPr lang="en-US" b="1" dirty="0" smtClean="0"/>
              <a:t>Primary Principal </a:t>
            </a:r>
            <a:r>
              <a:rPr lang="en-US" b="1" dirty="0"/>
              <a:t>Investigator)</a:t>
            </a:r>
            <a:r>
              <a:rPr lang="en-US" dirty="0"/>
              <a:t>.</a:t>
            </a:r>
          </a:p>
          <a:p>
            <a:r>
              <a:rPr lang="en-US" dirty="0" smtClean="0"/>
              <a:t>Single-click on the report, then select the </a:t>
            </a:r>
            <a:r>
              <a:rPr lang="en-US" b="1" dirty="0" smtClean="0"/>
              <a:t>School</a:t>
            </a:r>
            <a:r>
              <a:rPr lang="en-US" dirty="0" smtClean="0"/>
              <a:t> or </a:t>
            </a:r>
            <a:r>
              <a:rPr lang="en-US" b="1" dirty="0" smtClean="0"/>
              <a:t>Project Member</a:t>
            </a:r>
            <a:r>
              <a:rPr lang="en-US" dirty="0" smtClean="0"/>
              <a:t> by clicking on the drop-down arrow.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41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0"/>
            <a:ext cx="85344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utoShape 24"/>
          <p:cNvSpPr>
            <a:spLocks noChangeArrowheads="1"/>
          </p:cNvSpPr>
          <p:nvPr/>
        </p:nvSpPr>
        <p:spPr bwMode="auto">
          <a:xfrm>
            <a:off x="5029200" y="5127950"/>
            <a:ext cx="2819400" cy="672978"/>
          </a:xfrm>
          <a:prstGeom prst="wedgeRoundRectCallout">
            <a:avLst>
              <a:gd name="adj1" fmla="val -117805"/>
              <a:gd name="adj2" fmla="val 10308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>
                <a:solidFill>
                  <a:prstClr val="black"/>
                </a:solidFill>
              </a:rPr>
              <a:t>You </a:t>
            </a:r>
            <a:r>
              <a:rPr lang="en-US" sz="1200" dirty="0" smtClean="0">
                <a:solidFill>
                  <a:prstClr val="black"/>
                </a:solidFill>
              </a:rPr>
              <a:t>can right-click on the Total column</a:t>
            </a:r>
            <a:r>
              <a:rPr lang="en-US" sz="1200" dirty="0">
                <a:solidFill>
                  <a:prstClr val="black"/>
                </a:solidFill>
              </a:rPr>
              <a:t>, </a:t>
            </a:r>
            <a:r>
              <a:rPr lang="en-US" sz="1200" dirty="0" smtClean="0">
                <a:solidFill>
                  <a:prstClr val="black"/>
                </a:solidFill>
              </a:rPr>
              <a:t>then select DRILL to view Division and Department data.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40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Fringe and Overhead Reports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7" y="1295400"/>
            <a:ext cx="8229600" cy="4525963"/>
          </a:xfrm>
        </p:spPr>
        <p:txBody>
          <a:bodyPr/>
          <a:lstStyle/>
          <a:p>
            <a:r>
              <a:rPr lang="en-US" dirty="0" smtClean="0"/>
              <a:t>The Research Grants Reporting program contains four Fringe and Overhead reports.</a:t>
            </a:r>
          </a:p>
          <a:p>
            <a:r>
              <a:rPr lang="en-US" dirty="0" smtClean="0"/>
              <a:t>We will focus first on report </a:t>
            </a:r>
            <a:r>
              <a:rPr lang="en-US" b="1" dirty="0" smtClean="0"/>
              <a:t>4.02 Fringe for a Single Project</a:t>
            </a:r>
            <a:r>
              <a:rPr lang="en-US" dirty="0" smtClean="0"/>
              <a:t>.</a:t>
            </a:r>
          </a:p>
          <a:p>
            <a:r>
              <a:rPr lang="en-US" dirty="0"/>
              <a:t>Single-click on </a:t>
            </a:r>
            <a:r>
              <a:rPr lang="en-US" b="1" dirty="0"/>
              <a:t>4.02 FRINGE FOR A SINGLE PROJECT</a:t>
            </a:r>
            <a:r>
              <a:rPr lang="en-US" dirty="0"/>
              <a:t>.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42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510064"/>
            <a:ext cx="8991600" cy="2619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665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Fringe and Overhead Reports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sz="2000" dirty="0" smtClean="0"/>
              <a:t>Enter </a:t>
            </a:r>
            <a:r>
              <a:rPr lang="en-US" sz="2000" dirty="0"/>
              <a:t>the </a:t>
            </a:r>
            <a:r>
              <a:rPr lang="en-US" sz="2000" b="1" dirty="0"/>
              <a:t>Project Number </a:t>
            </a:r>
            <a:r>
              <a:rPr lang="en-US" sz="2000" dirty="0"/>
              <a:t>or </a:t>
            </a:r>
            <a:r>
              <a:rPr lang="en-US" sz="2000" b="1" dirty="0"/>
              <a:t>Project Name </a:t>
            </a:r>
            <a:r>
              <a:rPr lang="en-US" sz="2000" dirty="0"/>
              <a:t>in the </a:t>
            </a:r>
            <a:r>
              <a:rPr lang="en-US" sz="2000" b="1" dirty="0"/>
              <a:t>Search for </a:t>
            </a:r>
            <a:r>
              <a:rPr lang="en-US" sz="2000" dirty="0"/>
              <a:t>box, then click the </a:t>
            </a:r>
            <a:r>
              <a:rPr lang="en-US" sz="2000" b="1" dirty="0"/>
              <a:t>SEARCH</a:t>
            </a:r>
            <a:r>
              <a:rPr lang="en-US" sz="2000" dirty="0"/>
              <a:t> button. Click the </a:t>
            </a:r>
            <a:r>
              <a:rPr lang="en-US" sz="2000" b="1" dirty="0"/>
              <a:t>RIGHT ARROW </a:t>
            </a:r>
            <a:r>
              <a:rPr lang="en-US" sz="2000" dirty="0"/>
              <a:t>button to select the data. </a:t>
            </a:r>
          </a:p>
          <a:p>
            <a:r>
              <a:rPr lang="en-US" sz="2000" dirty="0"/>
              <a:t>Click </a:t>
            </a:r>
            <a:r>
              <a:rPr lang="en-US" sz="2000" b="1" dirty="0"/>
              <a:t>RUN REPORT</a:t>
            </a:r>
            <a:r>
              <a:rPr lang="en-US" sz="2000" dirty="0"/>
              <a:t>.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43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06696"/>
            <a:ext cx="4678060" cy="4323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3741173" y="4280171"/>
            <a:ext cx="2072514" cy="460212"/>
          </a:xfrm>
          <a:prstGeom prst="wedgeRoundRectCallout">
            <a:avLst>
              <a:gd name="adj1" fmla="val 43855"/>
              <a:gd name="adj2" fmla="val -226095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RIGHT ARROW </a:t>
            </a:r>
            <a:r>
              <a:rPr lang="en-US" sz="1200" b="0" dirty="0" smtClean="0">
                <a:solidFill>
                  <a:prstClr val="black"/>
                </a:solidFill>
              </a:rPr>
              <a:t>button to select the data.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2750573" y="5943600"/>
            <a:ext cx="1981200" cy="457200"/>
          </a:xfrm>
          <a:prstGeom prst="wedgeRoundRectCallout">
            <a:avLst>
              <a:gd name="adj1" fmla="val -51579"/>
              <a:gd name="adj2" fmla="val 109517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RUN REPORT </a:t>
            </a:r>
            <a:r>
              <a:rPr lang="en-US" sz="1200" b="0" dirty="0" smtClean="0">
                <a:solidFill>
                  <a:prstClr val="black"/>
                </a:solidFill>
              </a:rPr>
              <a:t>button to run the report.</a:t>
            </a:r>
            <a:endParaRPr 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40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Fringe and Overhead Reports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The report will run. </a:t>
            </a:r>
          </a:p>
          <a:p>
            <a:r>
              <a:rPr lang="en-US" dirty="0" smtClean="0"/>
              <a:t>This report does not have drillable fields.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44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38" y="2667000"/>
            <a:ext cx="8712961" cy="2172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74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Fringe and Overhead Reports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7" y="1295400"/>
            <a:ext cx="8229600" cy="4525963"/>
          </a:xfrm>
        </p:spPr>
        <p:txBody>
          <a:bodyPr/>
          <a:lstStyle/>
          <a:p>
            <a:r>
              <a:rPr lang="en-US" dirty="0" smtClean="0"/>
              <a:t>Single-click </a:t>
            </a:r>
            <a:r>
              <a:rPr lang="en-US" dirty="0"/>
              <a:t>on </a:t>
            </a:r>
            <a:r>
              <a:rPr lang="en-US" b="1" dirty="0" smtClean="0"/>
              <a:t>4.4 </a:t>
            </a:r>
            <a:r>
              <a:rPr lang="en-US" b="1" dirty="0"/>
              <a:t>FRINGE </a:t>
            </a:r>
            <a:r>
              <a:rPr lang="en-US" b="1" dirty="0" smtClean="0"/>
              <a:t>Overhead &amp; Fringe Reconciliation.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45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0"/>
            <a:ext cx="8991600" cy="2619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19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Fringe and Overhead Reports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229600" cy="914400"/>
          </a:xfrm>
        </p:spPr>
        <p:txBody>
          <a:bodyPr>
            <a:noAutofit/>
          </a:bodyPr>
          <a:lstStyle/>
          <a:p>
            <a:r>
              <a:rPr lang="en-US" sz="1800" dirty="0" smtClean="0"/>
              <a:t>Enter a </a:t>
            </a:r>
            <a:r>
              <a:rPr lang="en-US" sz="1800" b="1" dirty="0" smtClean="0"/>
              <a:t>Beginning</a:t>
            </a:r>
            <a:r>
              <a:rPr lang="en-US" sz="1800" dirty="0" smtClean="0"/>
              <a:t> and </a:t>
            </a:r>
            <a:r>
              <a:rPr lang="en-US" sz="1800" b="1" dirty="0" smtClean="0"/>
              <a:t>End</a:t>
            </a:r>
            <a:r>
              <a:rPr lang="en-US" sz="1800" dirty="0" smtClean="0"/>
              <a:t> date.</a:t>
            </a:r>
          </a:p>
          <a:p>
            <a:r>
              <a:rPr lang="en-US" sz="1800" dirty="0" smtClean="0"/>
              <a:t>Enter </a:t>
            </a:r>
            <a:r>
              <a:rPr lang="en-US" sz="1800" dirty="0"/>
              <a:t>the </a:t>
            </a:r>
            <a:r>
              <a:rPr lang="en-US" sz="1800" b="1" dirty="0"/>
              <a:t>Project Number </a:t>
            </a:r>
            <a:r>
              <a:rPr lang="en-US" sz="1800" dirty="0"/>
              <a:t>or </a:t>
            </a:r>
            <a:r>
              <a:rPr lang="en-US" sz="1800" b="1" dirty="0"/>
              <a:t>Project Name </a:t>
            </a:r>
            <a:r>
              <a:rPr lang="en-US" sz="1800" dirty="0"/>
              <a:t>in the </a:t>
            </a:r>
            <a:r>
              <a:rPr lang="en-US" sz="1800" b="1" dirty="0"/>
              <a:t>Search for </a:t>
            </a:r>
            <a:r>
              <a:rPr lang="en-US" sz="1800" dirty="0"/>
              <a:t>box, then click the </a:t>
            </a:r>
            <a:r>
              <a:rPr lang="en-US" sz="1800" b="1" dirty="0"/>
              <a:t>SEARCH</a:t>
            </a:r>
            <a:r>
              <a:rPr lang="en-US" sz="1800" dirty="0"/>
              <a:t> button. Click the </a:t>
            </a:r>
            <a:r>
              <a:rPr lang="en-US" sz="1800" b="1" dirty="0"/>
              <a:t>RIGHT ARROW </a:t>
            </a:r>
            <a:r>
              <a:rPr lang="en-US" sz="1800" dirty="0"/>
              <a:t>button to select the data. </a:t>
            </a:r>
          </a:p>
          <a:p>
            <a:r>
              <a:rPr lang="en-US" sz="1800" dirty="0"/>
              <a:t>Click </a:t>
            </a:r>
            <a:r>
              <a:rPr lang="en-US" sz="1800" b="1" dirty="0"/>
              <a:t>RUN REPORT</a:t>
            </a:r>
            <a:r>
              <a:rPr lang="en-US" sz="1800" dirty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46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414114"/>
            <a:ext cx="4498972" cy="4443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1143000" y="3429000"/>
            <a:ext cx="2072514" cy="460212"/>
          </a:xfrm>
          <a:prstGeom prst="wedgeRoundRectCallout">
            <a:avLst>
              <a:gd name="adj1" fmla="val 43855"/>
              <a:gd name="adj2" fmla="val -152114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Enter the Beginning and End Dates.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1" name="AutoShape 24"/>
          <p:cNvSpPr>
            <a:spLocks noChangeArrowheads="1"/>
          </p:cNvSpPr>
          <p:nvPr/>
        </p:nvSpPr>
        <p:spPr bwMode="auto">
          <a:xfrm>
            <a:off x="1247284" y="5705272"/>
            <a:ext cx="1981200" cy="457200"/>
          </a:xfrm>
          <a:prstGeom prst="wedgeRoundRectCallout">
            <a:avLst>
              <a:gd name="adj1" fmla="val 47112"/>
              <a:gd name="adj2" fmla="val 145687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RUN REPORT </a:t>
            </a:r>
            <a:r>
              <a:rPr lang="en-US" sz="1200" b="0" dirty="0" smtClean="0">
                <a:solidFill>
                  <a:prstClr val="black"/>
                </a:solidFill>
              </a:rPr>
              <a:t>button to run the report.</a:t>
            </a:r>
            <a:endParaRPr lang="en-US" sz="1200" b="0" dirty="0">
              <a:solidFill>
                <a:prstClr val="black"/>
              </a:solidFill>
            </a:endParaRPr>
          </a:p>
        </p:txBody>
      </p:sp>
      <p:sp>
        <p:nvSpPr>
          <p:cNvPr id="12" name="AutoShape 24"/>
          <p:cNvSpPr>
            <a:spLocks noChangeArrowheads="1"/>
          </p:cNvSpPr>
          <p:nvPr/>
        </p:nvSpPr>
        <p:spPr bwMode="auto">
          <a:xfrm>
            <a:off x="5638800" y="4876800"/>
            <a:ext cx="2072514" cy="460212"/>
          </a:xfrm>
          <a:prstGeom prst="wedgeRoundRectCallout">
            <a:avLst>
              <a:gd name="adj1" fmla="val -265"/>
              <a:gd name="adj2" fmla="val -194389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b="0" dirty="0" smtClean="0">
                <a:solidFill>
                  <a:prstClr val="black"/>
                </a:solidFill>
              </a:rPr>
              <a:t>Click the </a:t>
            </a:r>
            <a:r>
              <a:rPr lang="en-US" sz="1200" dirty="0" smtClean="0">
                <a:solidFill>
                  <a:prstClr val="black"/>
                </a:solidFill>
              </a:rPr>
              <a:t>RIGHT ARROW </a:t>
            </a:r>
            <a:r>
              <a:rPr lang="en-US" sz="1200" b="0" dirty="0" smtClean="0">
                <a:solidFill>
                  <a:prstClr val="black"/>
                </a:solidFill>
              </a:rPr>
              <a:t>button to select the data.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38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Fringe and Overhead Reports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672" y="1219200"/>
            <a:ext cx="8229600" cy="914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Overhead and Fringe data will display.</a:t>
            </a:r>
          </a:p>
          <a:p>
            <a:r>
              <a:rPr lang="en-US" sz="2000" dirty="0" smtClean="0"/>
              <a:t>You may click on the </a:t>
            </a:r>
            <a:r>
              <a:rPr lang="en-US" sz="2000" b="1" dirty="0" smtClean="0"/>
              <a:t>Project</a:t>
            </a:r>
            <a:r>
              <a:rPr lang="en-US" sz="2000" dirty="0" smtClean="0"/>
              <a:t> field to drill to additional information.</a:t>
            </a:r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47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482648"/>
            <a:ext cx="6408590" cy="4375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021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effectLst/>
              </a:rPr>
              <a:t>Using the History List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95600"/>
          </a:xfrm>
        </p:spPr>
        <p:txBody>
          <a:bodyPr>
            <a:noAutofit/>
          </a:bodyPr>
          <a:lstStyle/>
          <a:p>
            <a:r>
              <a:rPr lang="en-US" dirty="0"/>
              <a:t>The </a:t>
            </a:r>
            <a:r>
              <a:rPr lang="en-US" dirty="0" err="1"/>
              <a:t>MicroStrategy</a:t>
            </a:r>
            <a:r>
              <a:rPr lang="en-US" dirty="0"/>
              <a:t> </a:t>
            </a:r>
            <a:r>
              <a:rPr lang="en-US" b="1" dirty="0" smtClean="0"/>
              <a:t>History List </a:t>
            </a:r>
            <a:r>
              <a:rPr lang="en-US" dirty="0" smtClean="0"/>
              <a:t>is </a:t>
            </a:r>
            <a:r>
              <a:rPr lang="en-US" dirty="0"/>
              <a:t>a tool that allows you to </a:t>
            </a:r>
            <a:r>
              <a:rPr lang="en-US" dirty="0" smtClean="0"/>
              <a:t>subscribe to </a:t>
            </a:r>
            <a:r>
              <a:rPr lang="en-US" dirty="0"/>
              <a:t>reports </a:t>
            </a:r>
            <a:r>
              <a:rPr lang="en-US" dirty="0" smtClean="0"/>
              <a:t>on a </a:t>
            </a:r>
            <a:r>
              <a:rPr lang="en-US" dirty="0"/>
              <a:t>pre-determined schedule. 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Once you have subscribed to a report, the </a:t>
            </a:r>
            <a:r>
              <a:rPr lang="en-US" dirty="0"/>
              <a:t>results will </a:t>
            </a:r>
            <a:r>
              <a:rPr lang="en-US" dirty="0" smtClean="0"/>
              <a:t>run automatically each morning and will be </a:t>
            </a:r>
            <a:r>
              <a:rPr lang="en-US" dirty="0"/>
              <a:t>saved in the </a:t>
            </a:r>
            <a:r>
              <a:rPr lang="en-US" b="1" dirty="0" smtClean="0"/>
              <a:t>History List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48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43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effectLst/>
              </a:rPr>
              <a:t>Using the History List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489" y="1447800"/>
            <a:ext cx="8229600" cy="2895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Run a report you would like to have sent to your </a:t>
            </a:r>
            <a:r>
              <a:rPr lang="en-US" dirty="0" smtClean="0"/>
              <a:t>History List</a:t>
            </a:r>
            <a:r>
              <a:rPr lang="en-US" dirty="0"/>
              <a:t>.  (You can subscribe a report to the schedule more than once if you would like the same report to be run with different prompt values)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Once the report finishes running, click on the </a:t>
            </a:r>
            <a:r>
              <a:rPr lang="en-US" b="1" dirty="0" smtClean="0"/>
              <a:t>HOME</a:t>
            </a:r>
            <a:r>
              <a:rPr lang="en-US" dirty="0" smtClean="0"/>
              <a:t> </a:t>
            </a:r>
            <a:r>
              <a:rPr lang="en-US" smtClean="0"/>
              <a:t>tab, then </a:t>
            </a:r>
            <a:r>
              <a:rPr lang="en-US" dirty="0"/>
              <a:t>select the </a:t>
            </a:r>
            <a:r>
              <a:rPr lang="en-US" b="1" dirty="0" smtClean="0"/>
              <a:t>SUBSCRIBE TO HISTORY LIST </a:t>
            </a:r>
            <a:r>
              <a:rPr lang="en-US" dirty="0" smtClean="0"/>
              <a:t>menu </a:t>
            </a:r>
            <a:r>
              <a:rPr lang="en-US" dirty="0"/>
              <a:t>option.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324350"/>
            <a:ext cx="207645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24"/>
          <p:cNvSpPr>
            <a:spLocks noChangeArrowheads="1"/>
          </p:cNvSpPr>
          <p:nvPr/>
        </p:nvSpPr>
        <p:spPr bwMode="auto">
          <a:xfrm rot="10800000" flipV="1">
            <a:off x="5841460" y="4648200"/>
            <a:ext cx="1600200" cy="398834"/>
          </a:xfrm>
          <a:prstGeom prst="wedgeRoundRectCallout">
            <a:avLst>
              <a:gd name="adj1" fmla="val 88341"/>
              <a:gd name="adj2" fmla="val 196682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Subscribe to History List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84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Research Grants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74320">
              <a:defRPr/>
            </a:pPr>
            <a:r>
              <a:rPr lang="en-US" dirty="0"/>
              <a:t>Log on to the </a:t>
            </a:r>
            <a:r>
              <a:rPr lang="en-US" u="sng" dirty="0">
                <a:solidFill>
                  <a:srgbClr val="0033CC"/>
                </a:solidFill>
              </a:rPr>
              <a:t>myau.american.edu</a:t>
            </a:r>
            <a:r>
              <a:rPr lang="en-US" dirty="0"/>
              <a:t> Portal, then expand the </a:t>
            </a:r>
            <a:r>
              <a:rPr lang="en-US" b="1" dirty="0"/>
              <a:t>TECHNOLOG</a:t>
            </a:r>
            <a:r>
              <a:rPr lang="en-US" dirty="0"/>
              <a:t>Y link under Personalized links.</a:t>
            </a:r>
          </a:p>
          <a:p>
            <a:pPr marL="274320" indent="-274320">
              <a:defRPr/>
            </a:pPr>
            <a:r>
              <a:rPr lang="en-US" dirty="0"/>
              <a:t>Select </a:t>
            </a:r>
            <a:r>
              <a:rPr lang="en-US" b="1" dirty="0"/>
              <a:t>BI REPORTING</a:t>
            </a:r>
            <a:r>
              <a:rPr lang="en-US" dirty="0"/>
              <a:t>. Access to view this link is restricted to those granted the security class. 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80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effectLst/>
              </a:rPr>
              <a:t>Using the History List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489" y="1447800"/>
            <a:ext cx="8229600" cy="2895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Once the dialog box </a:t>
            </a:r>
            <a:r>
              <a:rPr lang="en-US" dirty="0" smtClean="0"/>
              <a:t>opens:</a:t>
            </a:r>
            <a:endParaRPr lang="en-US" dirty="0"/>
          </a:p>
          <a:p>
            <a:pPr lvl="1"/>
            <a:r>
              <a:rPr lang="en-US" sz="2000" dirty="0"/>
              <a:t>Choose </a:t>
            </a:r>
            <a:r>
              <a:rPr lang="en-US" sz="2000" dirty="0" smtClean="0"/>
              <a:t>a unique </a:t>
            </a:r>
            <a:r>
              <a:rPr lang="en-US" sz="2000" dirty="0"/>
              <a:t>name for the </a:t>
            </a:r>
            <a:r>
              <a:rPr lang="en-US" sz="2000" dirty="0" smtClean="0"/>
              <a:t>report or accept the default name. </a:t>
            </a:r>
            <a:endParaRPr lang="en-US" sz="2000" dirty="0"/>
          </a:p>
          <a:p>
            <a:pPr lvl="1"/>
            <a:r>
              <a:rPr lang="en-US" sz="2000" dirty="0"/>
              <a:t>Choose </a:t>
            </a:r>
            <a:r>
              <a:rPr lang="en-US" sz="2000" b="1" dirty="0" smtClean="0"/>
              <a:t>RESEARCH GRANTS SCHEDULE </a:t>
            </a:r>
            <a:r>
              <a:rPr lang="en-US" sz="2000" dirty="0" smtClean="0"/>
              <a:t>from </a:t>
            </a:r>
            <a:r>
              <a:rPr lang="en-US" sz="2000" dirty="0"/>
              <a:t>the </a:t>
            </a:r>
            <a:r>
              <a:rPr lang="en-US" sz="2000" dirty="0" smtClean="0"/>
              <a:t>drop-down </a:t>
            </a:r>
            <a:r>
              <a:rPr lang="en-US" sz="2000" dirty="0"/>
              <a:t>box</a:t>
            </a:r>
          </a:p>
          <a:p>
            <a:pPr lvl="1"/>
            <a:r>
              <a:rPr lang="en-US" sz="2000" dirty="0"/>
              <a:t>Expand the </a:t>
            </a:r>
            <a:r>
              <a:rPr lang="en-US" sz="2000" b="1" dirty="0" smtClean="0"/>
              <a:t>ADVANCED OPTIONS </a:t>
            </a:r>
            <a:r>
              <a:rPr lang="en-US" sz="2000" dirty="0" smtClean="0"/>
              <a:t>menu</a:t>
            </a:r>
            <a:endParaRPr lang="en-US" sz="2000" dirty="0"/>
          </a:p>
          <a:p>
            <a:pPr lvl="2"/>
            <a:r>
              <a:rPr lang="en-US" sz="2000" dirty="0"/>
              <a:t>Check the box for “</a:t>
            </a:r>
            <a:r>
              <a:rPr lang="en-US" sz="2000" b="1" dirty="0"/>
              <a:t>The new report will overwrite older versions of itself</a:t>
            </a:r>
            <a:r>
              <a:rPr lang="en-US" sz="2000" dirty="0"/>
              <a:t>” if you do not want to save past results of the report.  Uncheck the box if you want to save the results of the report each time it is run.</a:t>
            </a:r>
          </a:p>
          <a:p>
            <a:pPr lvl="1"/>
            <a:r>
              <a:rPr lang="en-US" sz="2000" dirty="0"/>
              <a:t>Once finished, click </a:t>
            </a:r>
            <a:r>
              <a:rPr lang="en-US" sz="2000" b="1" dirty="0" smtClean="0"/>
              <a:t>OK</a:t>
            </a:r>
            <a:r>
              <a:rPr lang="en-US" sz="2000" dirty="0" smtClean="0"/>
              <a:t>.</a:t>
            </a:r>
            <a:endParaRPr lang="en-US" sz="2000" dirty="0"/>
          </a:p>
          <a:p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50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9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effectLst/>
              </a:rPr>
              <a:t>Using the History List 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51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780" y="1524000"/>
            <a:ext cx="7011783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utoShape 24"/>
          <p:cNvSpPr>
            <a:spLocks noChangeArrowheads="1"/>
          </p:cNvSpPr>
          <p:nvPr/>
        </p:nvSpPr>
        <p:spPr bwMode="auto">
          <a:xfrm rot="10800000" flipV="1">
            <a:off x="5805792" y="2696183"/>
            <a:ext cx="1600200" cy="275617"/>
          </a:xfrm>
          <a:prstGeom prst="wedgeRoundRectCallout">
            <a:avLst>
              <a:gd name="adj1" fmla="val 52476"/>
              <a:gd name="adj2" fmla="val -147794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Report Name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3" name="AutoShape 24"/>
          <p:cNvSpPr>
            <a:spLocks noChangeArrowheads="1"/>
          </p:cNvSpPr>
          <p:nvPr/>
        </p:nvSpPr>
        <p:spPr bwMode="auto">
          <a:xfrm rot="10800000" flipV="1">
            <a:off x="4191000" y="3300109"/>
            <a:ext cx="1767192" cy="445851"/>
          </a:xfrm>
          <a:prstGeom prst="wedgeRoundRectCallout">
            <a:avLst>
              <a:gd name="adj1" fmla="val 52476"/>
              <a:gd name="adj2" fmla="val -147794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Research Grants Schedule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4" name="AutoShape 24"/>
          <p:cNvSpPr>
            <a:spLocks noChangeArrowheads="1"/>
          </p:cNvSpPr>
          <p:nvPr/>
        </p:nvSpPr>
        <p:spPr bwMode="auto">
          <a:xfrm rot="10800000" flipV="1">
            <a:off x="4922196" y="4724400"/>
            <a:ext cx="1767192" cy="445851"/>
          </a:xfrm>
          <a:prstGeom prst="wedgeRoundRectCallout">
            <a:avLst>
              <a:gd name="adj1" fmla="val 60733"/>
              <a:gd name="adj2" fmla="val -158703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Report will overwrite previous versions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47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 marL="274320" lvl="1" indent="-274320">
              <a:buFont typeface="Arial" pitchFamily="34" charset="0"/>
              <a:buChar char="•"/>
            </a:pPr>
            <a:r>
              <a:rPr lang="en-US" sz="2400" dirty="0" smtClean="0"/>
              <a:t>The MicroStrategy application provides a Cost </a:t>
            </a:r>
            <a:r>
              <a:rPr lang="en-US" sz="2400" dirty="0"/>
              <a:t>Projection Model </a:t>
            </a:r>
            <a:r>
              <a:rPr lang="en-US" sz="2400" dirty="0" smtClean="0"/>
              <a:t>that will allow you to model </a:t>
            </a:r>
            <a:r>
              <a:rPr lang="en-US" sz="2400" dirty="0"/>
              <a:t>unobligated funds into the </a:t>
            </a:r>
            <a:r>
              <a:rPr lang="en-US" sz="2400" dirty="0" smtClean="0"/>
              <a:t>future.</a:t>
            </a:r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 smtClean="0"/>
          </a:p>
          <a:p>
            <a:r>
              <a:rPr lang="en-US" dirty="0" smtClean="0"/>
              <a:t>This feature is restricted to users of the system who have a business need to perform aided forecasting.</a:t>
            </a:r>
          </a:p>
          <a:p>
            <a:endParaRPr lang="en-US" dirty="0"/>
          </a:p>
          <a:p>
            <a:r>
              <a:rPr lang="en-US" dirty="0" smtClean="0"/>
              <a:t>The Cost Projection Model is available to PC users and MAC users who run Windows.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52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80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 marL="274320" lvl="1" indent="-274320">
              <a:buFont typeface="Arial" pitchFamily="34" charset="0"/>
              <a:buChar char="•"/>
            </a:pPr>
            <a:r>
              <a:rPr lang="en-US" sz="2400" dirty="0" smtClean="0"/>
              <a:t>The cost projection model </a:t>
            </a:r>
            <a:r>
              <a:rPr lang="en-US" sz="2400" dirty="0"/>
              <a:t>will allow </a:t>
            </a:r>
            <a:r>
              <a:rPr lang="en-US" sz="2400" dirty="0" smtClean="0"/>
              <a:t>you to </a:t>
            </a:r>
            <a:r>
              <a:rPr lang="en-US" sz="2400" dirty="0"/>
              <a:t>run MicroStategy reports directly from Microsoft Excel</a:t>
            </a:r>
            <a:r>
              <a:rPr lang="en-US" sz="2400" dirty="0" smtClean="0"/>
              <a:t>.</a:t>
            </a:r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pPr marL="274320" lvl="1" indent="-274320">
              <a:buFont typeface="Arial" pitchFamily="34" charset="0"/>
              <a:buChar char="•"/>
            </a:pPr>
            <a:r>
              <a:rPr lang="en-US" sz="2400" dirty="0" smtClean="0"/>
              <a:t>Users </a:t>
            </a:r>
            <a:r>
              <a:rPr lang="en-US" sz="2400" dirty="0"/>
              <a:t>of the cost projection model will need to install the MicroStrategy Office component</a:t>
            </a:r>
            <a:r>
              <a:rPr lang="en-US" sz="2400" dirty="0" smtClean="0"/>
              <a:t>.</a:t>
            </a:r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53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32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077200" cy="4525963"/>
          </a:xfrm>
        </p:spPr>
        <p:txBody>
          <a:bodyPr/>
          <a:lstStyle/>
          <a:p>
            <a:pPr marL="0" lvl="1" indent="0">
              <a:buNone/>
            </a:pPr>
            <a:r>
              <a:rPr lang="en-US" sz="2400" dirty="0" smtClean="0"/>
              <a:t>Click </a:t>
            </a:r>
            <a:r>
              <a:rPr lang="en-US" sz="2400" dirty="0"/>
              <a:t>on </a:t>
            </a:r>
            <a:r>
              <a:rPr lang="en-US" sz="2400" b="1" dirty="0"/>
              <a:t>1.0 User Documentation</a:t>
            </a:r>
            <a:r>
              <a:rPr lang="en-US" sz="2400" dirty="0"/>
              <a:t>. </a:t>
            </a:r>
          </a:p>
          <a:p>
            <a:pPr marL="274320" lvl="1" indent="-27432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54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94" y="2286000"/>
            <a:ext cx="82867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927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295400"/>
            <a:ext cx="8077200" cy="4525963"/>
          </a:xfrm>
        </p:spPr>
        <p:txBody>
          <a:bodyPr/>
          <a:lstStyle/>
          <a:p>
            <a:pPr marL="0" lvl="1" indent="0">
              <a:buNone/>
            </a:pPr>
            <a:r>
              <a:rPr lang="en-US" sz="2400" dirty="0" smtClean="0"/>
              <a:t>This </a:t>
            </a:r>
            <a:r>
              <a:rPr lang="en-US" sz="2400" dirty="0"/>
              <a:t>page will </a:t>
            </a:r>
            <a:r>
              <a:rPr lang="en-US" sz="2400" dirty="0" smtClean="0"/>
              <a:t>contain:</a:t>
            </a:r>
          </a:p>
          <a:p>
            <a:pPr marL="274320" lvl="1" indent="-274320">
              <a:buFont typeface="Arial" pitchFamily="34" charset="0"/>
              <a:buChar char="•"/>
            </a:pPr>
            <a:r>
              <a:rPr lang="en-US" sz="2400" dirty="0" smtClean="0"/>
              <a:t>The Cost Projection Model Excel sheet.</a:t>
            </a:r>
          </a:p>
          <a:p>
            <a:pPr marL="274320" lvl="1" indent="-274320">
              <a:buFont typeface="Arial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link to install the MicroStrategy Office </a:t>
            </a:r>
            <a:r>
              <a:rPr lang="en-US" sz="2400" dirty="0" smtClean="0"/>
              <a:t>add-in. </a:t>
            </a:r>
          </a:p>
          <a:p>
            <a:pPr marL="274320" lvl="1" indent="-274320">
              <a:buFont typeface="Arial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RGR Cost projection user guide. </a:t>
            </a:r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pPr marL="274320" lvl="1" indent="-27432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55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068" y="3124200"/>
            <a:ext cx="4970463" cy="3611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032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pPr marL="274320" lvl="1" indent="-274320">
              <a:buFont typeface="Arial" pitchFamily="34" charset="0"/>
              <a:buChar char="•"/>
            </a:pPr>
            <a:r>
              <a:rPr lang="en-US" sz="2400" dirty="0" smtClean="0"/>
              <a:t>Click the </a:t>
            </a:r>
            <a:r>
              <a:rPr lang="en-US" sz="2400" b="1" dirty="0" smtClean="0"/>
              <a:t>COST PROJECTION MODEL EXCEL SHEET link </a:t>
            </a:r>
            <a:r>
              <a:rPr lang="en-US" sz="2400" dirty="0" smtClean="0"/>
              <a:t>to download and save the Excel spreadsheet to a secure network drive.</a:t>
            </a:r>
          </a:p>
          <a:p>
            <a:pPr marL="274320" lvl="1" indent="-274320">
              <a:buFont typeface="Arial" pitchFamily="34" charset="0"/>
              <a:buChar char="•"/>
            </a:pPr>
            <a:r>
              <a:rPr lang="en-US" sz="2400" dirty="0" smtClean="0"/>
              <a:t>The Excel Sheet will save with the following default name: RGRCostProjectionModel.xls.</a:t>
            </a:r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 smtClean="0"/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pPr marL="274320" lvl="1" indent="-27432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56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810000"/>
            <a:ext cx="80962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316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4525963"/>
          </a:xfrm>
        </p:spPr>
        <p:txBody>
          <a:bodyPr/>
          <a:lstStyle/>
          <a:p>
            <a:pPr marL="274320" lvl="1" indent="-274320">
              <a:buFont typeface="Arial" pitchFamily="34" charset="0"/>
              <a:buChar char="•"/>
            </a:pPr>
            <a:r>
              <a:rPr lang="en-US" sz="2400" dirty="0" smtClean="0"/>
              <a:t>Click the </a:t>
            </a:r>
            <a:r>
              <a:rPr lang="en-US" sz="2400" b="1" dirty="0" err="1" smtClean="0"/>
              <a:t>MicroStrategy</a:t>
            </a:r>
            <a:r>
              <a:rPr lang="en-US" sz="2400" b="1" dirty="0" smtClean="0"/>
              <a:t> Office Add-in </a:t>
            </a:r>
            <a:r>
              <a:rPr lang="en-US" sz="2400" dirty="0" smtClean="0"/>
              <a:t>link to view detailed instructions on how to install the add-in.</a:t>
            </a:r>
          </a:p>
          <a:p>
            <a:pPr marL="274320" lvl="1" indent="-27432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57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438400"/>
            <a:ext cx="5348476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99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Using the 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19200"/>
            <a:ext cx="8077200" cy="4525963"/>
          </a:xfrm>
        </p:spPr>
        <p:txBody>
          <a:bodyPr/>
          <a:lstStyle/>
          <a:p>
            <a:r>
              <a:rPr lang="en-US" sz="2000" dirty="0" smtClean="0"/>
              <a:t>Open the saved RGR Cost Projection Spreadsheet.</a:t>
            </a:r>
          </a:p>
          <a:p>
            <a:r>
              <a:rPr lang="en-US" sz="2000" dirty="0" smtClean="0"/>
              <a:t>You will see three sections with </a:t>
            </a:r>
            <a:r>
              <a:rPr lang="en-US" sz="2000" smtClean="0"/>
              <a:t>placeholders that </a:t>
            </a:r>
            <a:r>
              <a:rPr lang="en-US" sz="2000" dirty="0" smtClean="0"/>
              <a:t>will be retrieved from the BI Reporting system. Click the </a:t>
            </a:r>
            <a:r>
              <a:rPr lang="en-US" sz="2000" b="1" dirty="0" smtClean="0"/>
              <a:t>ADD-INS</a:t>
            </a:r>
            <a:r>
              <a:rPr lang="en-US" sz="2000" dirty="0" smtClean="0"/>
              <a:t> tab.</a:t>
            </a:r>
          </a:p>
          <a:p>
            <a:pPr marL="0" lvl="1" indent="0">
              <a:buNone/>
            </a:pPr>
            <a:endParaRPr lang="en-US" sz="2400" dirty="0" smtClean="0"/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pPr marL="274320" lvl="1" indent="-27432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58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04353"/>
            <a:ext cx="8090071" cy="4373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4038600" y="4343400"/>
            <a:ext cx="1219200" cy="396082"/>
          </a:xfrm>
          <a:prstGeom prst="wedgeRoundRectCallout">
            <a:avLst>
              <a:gd name="adj1" fmla="val 22685"/>
              <a:gd name="adj2" fmla="val 194624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Placeholders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4191000" y="3048000"/>
            <a:ext cx="1371600" cy="304800"/>
          </a:xfrm>
          <a:prstGeom prst="wedgeRoundRectCallout">
            <a:avLst>
              <a:gd name="adj1" fmla="val -73918"/>
              <a:gd name="adj2" fmla="val -46061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Add-Ins Tab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72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Using the 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19200"/>
            <a:ext cx="8077200" cy="4525963"/>
          </a:xfrm>
        </p:spPr>
        <p:txBody>
          <a:bodyPr/>
          <a:lstStyle/>
          <a:p>
            <a:r>
              <a:rPr lang="en-US" sz="2000" dirty="0" smtClean="0"/>
              <a:t>Click the drop-down arrow next to </a:t>
            </a:r>
            <a:r>
              <a:rPr lang="en-US" sz="2000" b="1" dirty="0" err="1" smtClean="0"/>
              <a:t>MicroStrategy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Click </a:t>
            </a:r>
            <a:r>
              <a:rPr lang="en-US" sz="2000" b="1" dirty="0" smtClean="0"/>
              <a:t>REFRESH WORKBOOK</a:t>
            </a:r>
            <a:r>
              <a:rPr lang="en-US" sz="2000" dirty="0" smtClean="0"/>
              <a:t>.</a:t>
            </a:r>
          </a:p>
          <a:p>
            <a:pPr marL="0" lvl="1" indent="0">
              <a:buNone/>
            </a:pPr>
            <a:endParaRPr lang="en-US" sz="2400" dirty="0" smtClean="0"/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pPr marL="274320" lvl="1" indent="-27432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18220"/>
            <a:ext cx="7642934" cy="438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543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Research Grants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Double-click on the </a:t>
            </a:r>
            <a:r>
              <a:rPr lang="en-US" b="1" dirty="0"/>
              <a:t>BI GRANTS REPORTING </a:t>
            </a:r>
            <a:r>
              <a:rPr lang="en-US" dirty="0"/>
              <a:t>link.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79515"/>
            <a:ext cx="7184655" cy="3755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utoShape 24"/>
          <p:cNvSpPr>
            <a:spLocks noChangeArrowheads="1"/>
          </p:cNvSpPr>
          <p:nvPr/>
        </p:nvSpPr>
        <p:spPr bwMode="auto">
          <a:xfrm>
            <a:off x="5755532" y="4310858"/>
            <a:ext cx="1371600" cy="392117"/>
          </a:xfrm>
          <a:prstGeom prst="wedgeRoundRectCallout">
            <a:avLst>
              <a:gd name="adj1" fmla="val -127738"/>
              <a:gd name="adj2" fmla="val -132410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BI Grants Reporting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0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Using the 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19200"/>
            <a:ext cx="8077200" cy="4525963"/>
          </a:xfrm>
        </p:spPr>
        <p:txBody>
          <a:bodyPr/>
          <a:lstStyle/>
          <a:p>
            <a:r>
              <a:rPr lang="en-US" sz="2000" dirty="0" smtClean="0"/>
              <a:t>Log on using your </a:t>
            </a:r>
            <a:r>
              <a:rPr lang="en-US" sz="2000" b="1" dirty="0" smtClean="0"/>
              <a:t>my.american.edu username </a:t>
            </a:r>
            <a:r>
              <a:rPr lang="en-US" sz="2000" dirty="0" smtClean="0"/>
              <a:t>and password.</a:t>
            </a:r>
          </a:p>
          <a:p>
            <a:pPr marL="0" lvl="1" indent="0">
              <a:buNone/>
            </a:pPr>
            <a:endParaRPr lang="en-US" sz="2400" dirty="0" smtClean="0"/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pPr marL="274320" lvl="1" indent="-27432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60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30" y="1975167"/>
            <a:ext cx="7107677" cy="4451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1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Using the 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19200"/>
            <a:ext cx="8077200" cy="4525963"/>
          </a:xfrm>
        </p:spPr>
        <p:txBody>
          <a:bodyPr/>
          <a:lstStyle/>
          <a:p>
            <a:r>
              <a:rPr lang="en-US" sz="2000" dirty="0" smtClean="0"/>
              <a:t>Select a project, click </a:t>
            </a:r>
            <a:r>
              <a:rPr lang="en-US" sz="2000" dirty="0"/>
              <a:t>the </a:t>
            </a:r>
            <a:r>
              <a:rPr lang="en-US" sz="2000" b="1" dirty="0"/>
              <a:t>RIGHT ARROW </a:t>
            </a:r>
            <a:r>
              <a:rPr lang="en-US" sz="2000" dirty="0"/>
              <a:t>button to select the data</a:t>
            </a:r>
            <a:r>
              <a:rPr lang="en-US" sz="2000"/>
              <a:t>, </a:t>
            </a:r>
            <a:r>
              <a:rPr lang="en-US" sz="2000" smtClean="0"/>
              <a:t>then, click </a:t>
            </a:r>
            <a:r>
              <a:rPr lang="en-US" sz="2000" b="1" dirty="0" smtClean="0"/>
              <a:t>EXECUTE REPORT </a:t>
            </a:r>
            <a:r>
              <a:rPr lang="en-US" sz="2000" dirty="0" smtClean="0"/>
              <a:t>to </a:t>
            </a:r>
            <a:r>
              <a:rPr lang="en-US" sz="2000" dirty="0"/>
              <a:t>run the report.</a:t>
            </a:r>
          </a:p>
          <a:p>
            <a:pPr marL="0" lvl="1" indent="0">
              <a:buNone/>
            </a:pPr>
            <a:endParaRPr lang="en-US" sz="2400" dirty="0" smtClean="0"/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pPr marL="274320" lvl="1" indent="-27432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61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022653"/>
            <a:ext cx="6866544" cy="431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5715000" y="5181600"/>
            <a:ext cx="1371600" cy="304800"/>
          </a:xfrm>
          <a:prstGeom prst="wedgeRoundRectCallout">
            <a:avLst>
              <a:gd name="adj1" fmla="val 75018"/>
              <a:gd name="adj2" fmla="val 18372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Execute Report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17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Using the 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19200"/>
            <a:ext cx="8077200" cy="4525963"/>
          </a:xfrm>
        </p:spPr>
        <p:txBody>
          <a:bodyPr/>
          <a:lstStyle/>
          <a:p>
            <a:r>
              <a:rPr lang="en-US" sz="2000" dirty="0" smtClean="0"/>
              <a:t>Once the spreadsheet populates, you can enter your projected data in the light yellow cells.</a:t>
            </a:r>
            <a:endParaRPr lang="en-US" sz="2000" dirty="0"/>
          </a:p>
          <a:p>
            <a:pPr marL="0" lvl="1" indent="0">
              <a:buNone/>
            </a:pPr>
            <a:endParaRPr lang="en-US" sz="2400" dirty="0" smtClean="0"/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pPr marL="274320" lvl="1" indent="-27432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62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5715000" y="5181600"/>
            <a:ext cx="1371600" cy="304800"/>
          </a:xfrm>
          <a:prstGeom prst="wedgeRoundRectCallout">
            <a:avLst>
              <a:gd name="adj1" fmla="val 75018"/>
              <a:gd name="adj2" fmla="val 18372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Execute Report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29228"/>
            <a:ext cx="6969700" cy="4346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AutoShape 24"/>
          <p:cNvSpPr>
            <a:spLocks noChangeArrowheads="1"/>
          </p:cNvSpPr>
          <p:nvPr/>
        </p:nvSpPr>
        <p:spPr bwMode="auto">
          <a:xfrm>
            <a:off x="7949119" y="4187990"/>
            <a:ext cx="1219200" cy="457200"/>
          </a:xfrm>
          <a:prstGeom prst="wedgeRoundRectCallout">
            <a:avLst>
              <a:gd name="adj1" fmla="val -104975"/>
              <a:gd name="adj2" fmla="val 135681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Projected Data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64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Using the Cost Projection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19200"/>
            <a:ext cx="8077200" cy="4525963"/>
          </a:xfrm>
        </p:spPr>
        <p:txBody>
          <a:bodyPr/>
          <a:lstStyle/>
          <a:p>
            <a:r>
              <a:rPr lang="en-US" sz="2000" dirty="0"/>
              <a:t>As you enter your projected values for each object for each month, the Projected section will be updated automatically, using the new data being entered. </a:t>
            </a:r>
            <a:endParaRPr lang="en-US" sz="2400" dirty="0" smtClean="0"/>
          </a:p>
          <a:p>
            <a:pPr marL="274320" lvl="1" indent="-274320">
              <a:buFont typeface="Arial" pitchFamily="34" charset="0"/>
              <a:buChar char="•"/>
            </a:pPr>
            <a:endParaRPr lang="en-US" sz="2400" dirty="0"/>
          </a:p>
          <a:p>
            <a:pPr marL="274320" lvl="1" indent="-27432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63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40402"/>
            <a:ext cx="8850574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utoShape 24"/>
          <p:cNvSpPr>
            <a:spLocks noChangeArrowheads="1"/>
          </p:cNvSpPr>
          <p:nvPr/>
        </p:nvSpPr>
        <p:spPr bwMode="auto">
          <a:xfrm>
            <a:off x="2590800" y="5943600"/>
            <a:ext cx="1371600" cy="304800"/>
          </a:xfrm>
          <a:prstGeom prst="wedgeRoundRectCallout">
            <a:avLst>
              <a:gd name="adj1" fmla="val 57288"/>
              <a:gd name="adj2" fmla="val -243933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Projected Value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3" name="AutoShape 24"/>
          <p:cNvSpPr>
            <a:spLocks noChangeArrowheads="1"/>
          </p:cNvSpPr>
          <p:nvPr/>
        </p:nvSpPr>
        <p:spPr bwMode="auto">
          <a:xfrm>
            <a:off x="3962400" y="2590800"/>
            <a:ext cx="1447800" cy="457200"/>
          </a:xfrm>
          <a:prstGeom prst="wedgeRoundRectCallout">
            <a:avLst>
              <a:gd name="adj1" fmla="val -67535"/>
              <a:gd name="adj2" fmla="val 98620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Monotype Sorts" charset="2"/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Projected Expense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33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4425" r="16814"/>
          <a:stretch>
            <a:fillRect/>
          </a:stretch>
        </p:blipFill>
        <p:spPr>
          <a:xfrm>
            <a:off x="0" y="0"/>
            <a:ext cx="9144000" cy="64170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Getting Help - IT Help Desk</a:t>
            </a:r>
          </a:p>
          <a:p>
            <a:pPr lvl="1"/>
            <a:r>
              <a:rPr lang="en-US" sz="2400" dirty="0" smtClean="0">
                <a:hlinkClick r:id="rId3"/>
              </a:rPr>
              <a:t>helpdesk@american.edu</a:t>
            </a:r>
            <a:endParaRPr lang="en-US" sz="2400" dirty="0" smtClean="0"/>
          </a:p>
          <a:p>
            <a:pPr lvl="1"/>
            <a:r>
              <a:rPr lang="en-US" sz="2400" dirty="0" smtClean="0"/>
              <a:t>202-885-2550</a:t>
            </a:r>
          </a:p>
          <a:p>
            <a:pPr lvl="1"/>
            <a:r>
              <a:rPr lang="en-US" sz="2400" dirty="0" smtClean="0"/>
              <a:t>IM:  AskAmericanUHelp</a:t>
            </a:r>
          </a:p>
          <a:p>
            <a:pPr lvl="1"/>
            <a:endParaRPr lang="en-US" sz="2400" dirty="0" smtClean="0"/>
          </a:p>
          <a:p>
            <a:r>
              <a:rPr lang="en-US" dirty="0" smtClean="0"/>
              <a:t>Questions?</a:t>
            </a:r>
          </a:p>
          <a:p>
            <a:endParaRPr lang="en-US" dirty="0" smtClean="0"/>
          </a:p>
          <a:p>
            <a:r>
              <a:rPr lang="en-US" dirty="0" smtClean="0"/>
              <a:t>Thank you for attending!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64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46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Research Grants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Research Grants Reporting window will open.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8812329" cy="2799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52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PI Financial Status Reports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There are multiple financial status reports available for your review.</a:t>
            </a:r>
          </a:p>
          <a:p>
            <a:r>
              <a:rPr lang="en-US" dirty="0" smtClean="0"/>
              <a:t>For this training session, we will focus on how to run several types of reports.</a:t>
            </a:r>
          </a:p>
          <a:p>
            <a:r>
              <a:rPr lang="en-US" dirty="0" smtClean="0"/>
              <a:t>These steps are transferrable to the other financial status reports.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21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PI Financial Status 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Single-click on </a:t>
            </a:r>
            <a:r>
              <a:rPr lang="en-US" b="1" dirty="0" smtClean="0"/>
              <a:t>PI Financial Status Reports</a:t>
            </a:r>
            <a:r>
              <a:rPr lang="en-US" dirty="0" smtClean="0"/>
              <a:t>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8812329" cy="2799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RGR Reporting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72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KBKeywords xmlns="A87C979C-EDEE-435E-81F6-02BE54CA4902"/>
    <KBRelatedArticles xmlns="A87C979C-EDEE-435E-81F6-02BE54CA4902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Knowledge Base Document" ma:contentTypeID="0x0101004E0C76BA01FE49858DBF5D9F1A50EB5B00429D483164DE864FB753AEFB5D27688C" ma:contentTypeVersion="0" ma:contentTypeDescription="Upload a document to the Knowledge Base" ma:contentTypeScope="" ma:versionID="31e311c11b4850d44c40b2f3845837b5">
  <xsd:schema xmlns:xsd="http://www.w3.org/2001/XMLSchema" xmlns:p="http://schemas.microsoft.com/office/2006/metadata/properties" xmlns:ns2="A87C979C-EDEE-435E-81F6-02BE54CA4902" targetNamespace="http://schemas.microsoft.com/office/2006/metadata/properties" ma:root="true" ma:fieldsID="5d644869881878a641b31083764cde05" ns2:_="">
    <xsd:import namespace="A87C979C-EDEE-435E-81F6-02BE54CA4902"/>
    <xsd:element name="properties">
      <xsd:complexType>
        <xsd:sequence>
          <xsd:element name="documentManagement">
            <xsd:complexType>
              <xsd:all>
                <xsd:element ref="ns2:KBKeywords" minOccurs="0"/>
                <xsd:element ref="ns2:KBRelatedArticle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A87C979C-EDEE-435E-81F6-02BE54CA4902" elementFormDefault="qualified">
    <xsd:import namespace="http://schemas.microsoft.com/office/2006/documentManagement/types"/>
    <xsd:element name="KBKeywords" ma:index="8" nillable="true" ma:displayName="Keywords" ma:list="{195CB2C2-096C-4EA9-AA20-A8B63D6CEE36}" ma:internalName="KBKeywords" ma:showField="Titl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BRelatedArticles" ma:index="9" nillable="true" ma:displayName="Related Articles" ma:list="Self" ma:internalName="KBRelatedArticles" ma:showField="TextFileNam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DBCCF6-1309-4EA2-9C82-8CE193863480}">
  <ds:schemaRefs>
    <ds:schemaRef ds:uri="http://purl.org/dc/terms/"/>
    <ds:schemaRef ds:uri="http://schemas.microsoft.com/office/2006/metadata/properties"/>
    <ds:schemaRef ds:uri="http://purl.org/dc/elements/1.1/"/>
    <ds:schemaRef ds:uri="A87C979C-EDEE-435E-81F6-02BE54CA4902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1D6460F-7293-4400-B2D2-E97650D397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7C979C-EDEE-435E-81F6-02BE54CA4902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BE17C35-5AF3-43AD-8ED8-B29E881D8F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14873</TotalTime>
  <Words>2375</Words>
  <Application>Microsoft Office PowerPoint</Application>
  <PresentationFormat>On-screen Show (4:3)</PresentationFormat>
  <Paragraphs>392</Paragraphs>
  <Slides>64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Executive</vt:lpstr>
      <vt:lpstr>Research Grants Financial Reporting</vt:lpstr>
      <vt:lpstr>Research Grants Reporting</vt:lpstr>
      <vt:lpstr>Research Grants Reporting</vt:lpstr>
      <vt:lpstr>Research Grants Reporting</vt:lpstr>
      <vt:lpstr>Research Grants Reporting</vt:lpstr>
      <vt:lpstr>Research Grants Reporting</vt:lpstr>
      <vt:lpstr>Research Grants Reporting</vt:lpstr>
      <vt:lpstr>PI Financial Status Reports</vt:lpstr>
      <vt:lpstr>PI Financial Status Reports</vt:lpstr>
      <vt:lpstr>PI Financial Status Reports</vt:lpstr>
      <vt:lpstr>Multiple Project Financial Summary by Object</vt:lpstr>
      <vt:lpstr>Multiple Project Financial Summary by Object</vt:lpstr>
      <vt:lpstr>Multiple Project Financial Summary by Object</vt:lpstr>
      <vt:lpstr>Navigating through a Chart Report</vt:lpstr>
      <vt:lpstr>Multiple Project Financial Summary by Object</vt:lpstr>
      <vt:lpstr>Multiple Project Financial Summary by Object</vt:lpstr>
      <vt:lpstr>Printing the Report</vt:lpstr>
      <vt:lpstr>Printing the Report</vt:lpstr>
      <vt:lpstr>Single Project detailed GL expense</vt:lpstr>
      <vt:lpstr>Single Project detailed GL expense</vt:lpstr>
      <vt:lpstr>Navigating through a Grid Report</vt:lpstr>
      <vt:lpstr>Single Project detailed GL expense</vt:lpstr>
      <vt:lpstr>Single Project detailed GL expense</vt:lpstr>
      <vt:lpstr>Single Project detailed GL expense</vt:lpstr>
      <vt:lpstr>Single Project detailed GL expense</vt:lpstr>
      <vt:lpstr>Single Project detailed GL expense</vt:lpstr>
      <vt:lpstr>Single Project detailed GL expense</vt:lpstr>
      <vt:lpstr>Single Project detailed GL expense (XEX1)</vt:lpstr>
      <vt:lpstr>Single Project Financial Summary</vt:lpstr>
      <vt:lpstr>Single Project Financial Summary</vt:lpstr>
      <vt:lpstr>Single Project Financial Summary</vt:lpstr>
      <vt:lpstr>Multiple Project Detailed GL Expense (XGAR)</vt:lpstr>
      <vt:lpstr>Multiple Project Detailed GL Expense (XGAR)</vt:lpstr>
      <vt:lpstr>Multiple Project Detailed GL Expense (XGAR)</vt:lpstr>
      <vt:lpstr>Multiple Project Detailed GL Expense (XGAR)</vt:lpstr>
      <vt:lpstr>Financial Reports by Date Range</vt:lpstr>
      <vt:lpstr>Financial Reports by Date Range</vt:lpstr>
      <vt:lpstr>Single Project expenses by date range</vt:lpstr>
      <vt:lpstr>Single Project expenses by date range</vt:lpstr>
      <vt:lpstr>Grant Project Summary Reports</vt:lpstr>
      <vt:lpstr>Grant Project Summary Reports</vt:lpstr>
      <vt:lpstr>Fringe and Overhead Reports</vt:lpstr>
      <vt:lpstr>Fringe and Overhead Reports</vt:lpstr>
      <vt:lpstr>Fringe and Overhead Reports</vt:lpstr>
      <vt:lpstr>Fringe and Overhead Reports</vt:lpstr>
      <vt:lpstr>Fringe and Overhead Reports</vt:lpstr>
      <vt:lpstr>Fringe and Overhead Reports</vt:lpstr>
      <vt:lpstr>Using the History List </vt:lpstr>
      <vt:lpstr>Using the History List </vt:lpstr>
      <vt:lpstr>Using the History List </vt:lpstr>
      <vt:lpstr>Using the History List </vt:lpstr>
      <vt:lpstr>Cost Projection Model</vt:lpstr>
      <vt:lpstr>Cost Projection Model</vt:lpstr>
      <vt:lpstr>Cost Projection Model</vt:lpstr>
      <vt:lpstr>Cost Projection Model</vt:lpstr>
      <vt:lpstr>Cost Projection Model</vt:lpstr>
      <vt:lpstr>Cost Projection Model</vt:lpstr>
      <vt:lpstr>Using the Cost Projection Model</vt:lpstr>
      <vt:lpstr>Using the Cost Projection Model</vt:lpstr>
      <vt:lpstr>Using the Cost Projection Model</vt:lpstr>
      <vt:lpstr>Using the Cost Projection Model</vt:lpstr>
      <vt:lpstr>Using the Cost Projection Model</vt:lpstr>
      <vt:lpstr>Using the Cost Projection Model</vt:lpstr>
      <vt:lpstr>Conclusion</vt:lpstr>
    </vt:vector>
  </TitlesOfParts>
  <Company>American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RGRMicrostrategy4-1</dc:title>
  <dc:creator>jpalum</dc:creator>
  <cp:lastModifiedBy>jpalum</cp:lastModifiedBy>
  <cp:revision>1936</cp:revision>
  <cp:lastPrinted>2011-10-06T17:52:24Z</cp:lastPrinted>
  <dcterms:created xsi:type="dcterms:W3CDTF">2004-06-10T18:13:49Z</dcterms:created>
  <dcterms:modified xsi:type="dcterms:W3CDTF">2011-10-06T17:55:59Z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0x0101004E0C76BA01FE49858DBF5D9F1A50EB5B00429D483164DE864FB753AEFB5D27688C</vt:lpwstr>
  </property>
</Properties>
</file>