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bin" pitchFamily="2" charset="77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aramond" panose="02020404030301010803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YWNCep2aiJlRLsVwpwN/+2TGB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5"/>
    <p:restoredTop sz="94758"/>
  </p:normalViewPr>
  <p:slideViewPr>
    <p:cSldViewPr snapToGrid="0" snapToObjects="1">
      <p:cViewPr varScale="1">
        <p:scale>
          <a:sx n="98" d="100"/>
          <a:sy n="98" d="100"/>
        </p:scale>
        <p:origin x="128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bin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" name="Google Shape;24;p10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2" name="Google Shape;92;p19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9" name="Google Shape;99;p20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" name="Google Shape;31;p1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bin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" name="Google Shape;38;p12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6" name="Google Shape;46;p13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14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2" name="Google Shape;62;p15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17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7" name="Google Shape;77;p18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33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5" name="Google Shape;85;p18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9"/>
          <p:cNvPicPr preferRelativeResize="0"/>
          <p:nvPr/>
        </p:nvPicPr>
        <p:blipFill rotWithShape="1">
          <a:blip r:embed="rId1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9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merican.zoom.us/j/99512267135" TargetMode="External"/><Relationship Id="rId4" Type="http://schemas.openxmlformats.org/officeDocument/2006/relationships/hyperlink" Target="https://american.zoom.us/j/9202750526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3018670" y="117156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aramond"/>
              <a:buNone/>
            </a:pPr>
            <a:r>
              <a:rPr lang="en-US" sz="8800" dirty="0">
                <a:latin typeface="Garamond"/>
                <a:ea typeface="Garamond"/>
                <a:cs typeface="Garamond"/>
                <a:sym typeface="Garamond"/>
              </a:rPr>
              <a:t>Spring Qualifying Tournament (SQT) 2021</a:t>
            </a:r>
            <a:endParaRPr sz="6000" dirty="0"/>
          </a:p>
        </p:txBody>
      </p:sp>
      <p:sp>
        <p:nvSpPr>
          <p:cNvPr id="105" name="Google Shape;105;p1"/>
          <p:cNvSpPr txBox="1">
            <a:spLocks noGrp="1"/>
          </p:cNvSpPr>
          <p:nvPr>
            <p:ph type="subTitle" idx="1"/>
          </p:nvPr>
        </p:nvSpPr>
        <p:spPr>
          <a:xfrm>
            <a:off x="2595154" y="4254015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800">
                <a:latin typeface="Garamond"/>
                <a:ea typeface="Garamond"/>
                <a:cs typeface="Garamond"/>
                <a:sym typeface="Garamond"/>
              </a:rPr>
              <a:t>INFORMATION SESSION</a:t>
            </a:r>
            <a:endParaRPr/>
          </a:p>
        </p:txBody>
      </p:sp>
      <p:sp>
        <p:nvSpPr>
          <p:cNvPr id="106" name="Google Shape;106;p1" descr="Moot Court Honor Society Logo"/>
          <p:cNvSpPr/>
          <p:nvPr/>
        </p:nvSpPr>
        <p:spPr>
          <a:xfrm>
            <a:off x="0" y="340513"/>
            <a:ext cx="3018670" cy="298616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1275B8-DD07-7D43-A177-652D7A2C3D81}"/>
              </a:ext>
            </a:extLst>
          </p:cNvPr>
          <p:cNvSpPr/>
          <p:nvPr/>
        </p:nvSpPr>
        <p:spPr>
          <a:xfrm>
            <a:off x="-725488" y="6801178"/>
            <a:ext cx="6096001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www.wcl.american.edu</a:t>
            </a:r>
            <a:r>
              <a:rPr lang="en-US" dirty="0"/>
              <a:t>/community/students/competition-teams/</a:t>
            </a:r>
            <a:r>
              <a:rPr lang="en-US" dirty="0" err="1"/>
              <a:t>mootcourt</a:t>
            </a:r>
            <a:r>
              <a:rPr lang="en-US" dirty="0"/>
              <a:t>/competitions/spring-qualify/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3637430" y="870775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800">
                <a:latin typeface="Garamond"/>
                <a:ea typeface="Garamond"/>
                <a:cs typeface="Garamond"/>
                <a:sym typeface="Garamond"/>
              </a:rPr>
              <a:t>Moot Court Basics</a:t>
            </a:r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Simulated appellate proceedings. Participants write a brief for one party, and then present oral arguments for both sides before panels of three judges.</a:t>
            </a:r>
            <a:endParaRPr/>
          </a:p>
          <a:p>
            <a: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" name="Google Shape;113;p2" descr="Moot Court Honor Society Logo"/>
          <p:cNvSpPr/>
          <p:nvPr/>
        </p:nvSpPr>
        <p:spPr>
          <a:xfrm>
            <a:off x="-1" y="-25980"/>
            <a:ext cx="1948200" cy="1755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7133675" y="3533150"/>
            <a:ext cx="3921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New York, Los Angeles, San Francisco, New Orleans, Chicago, Tampa Bay, Miami, Atlanta, St. Louis, and many more!</a:t>
            </a: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7154174" y="4911175"/>
            <a:ext cx="3777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And let’s not forget our competitors representing us in</a:t>
            </a: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Vienna!</a:t>
            </a:r>
            <a:endParaRPr/>
          </a:p>
        </p:txBody>
      </p:sp>
      <p:pic>
        <p:nvPicPr>
          <p:cNvPr id="116" name="Google Shape;116;p2" descr="Map of Competiti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295" y="2991287"/>
            <a:ext cx="5817705" cy="3116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3506802" y="891605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800">
                <a:latin typeface="Garamond"/>
                <a:ea typeface="Garamond"/>
                <a:cs typeface="Garamond"/>
                <a:sym typeface="Garamond"/>
              </a:rPr>
              <a:t>Team Requirements</a:t>
            </a:r>
            <a:endParaRPr/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607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Garamond"/>
                <a:ea typeface="Garamond"/>
                <a:cs typeface="Garamond"/>
                <a:sym typeface="Garamond"/>
              </a:rPr>
              <a:t>Compete in one competition per year</a:t>
            </a:r>
            <a:endParaRPr dirty="0"/>
          </a:p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Garamond"/>
                <a:ea typeface="Garamond"/>
                <a:cs typeface="Garamond"/>
                <a:sym typeface="Garamond"/>
              </a:rPr>
              <a:t>Enroll in Appellate Advocacy</a:t>
            </a:r>
            <a:endParaRPr dirty="0"/>
          </a:p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Garamond"/>
                <a:ea typeface="Garamond"/>
                <a:cs typeface="Garamond"/>
                <a:sym typeface="Garamond"/>
              </a:rPr>
              <a:t>Log hours (86 per year)</a:t>
            </a:r>
            <a:endParaRPr dirty="0"/>
          </a:p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Garamond"/>
                <a:ea typeface="Garamond"/>
                <a:cs typeface="Garamond"/>
                <a:sym typeface="Garamond"/>
              </a:rPr>
              <a:t>Work the four tournaments we host</a:t>
            </a:r>
            <a:endParaRPr dirty="0"/>
          </a:p>
          <a:p>
            <a:pPr marL="91440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Garamond"/>
                <a:ea typeface="Garamond"/>
                <a:cs typeface="Garamond"/>
                <a:sym typeface="Garamond"/>
              </a:rPr>
              <a:t>Wechsler First Amendment Moot Court Competition – Fall 2021</a:t>
            </a:r>
            <a:endParaRPr dirty="0"/>
          </a:p>
          <a:p>
            <a:pPr marL="91440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Garamond"/>
                <a:ea typeface="Garamond"/>
                <a:cs typeface="Garamond"/>
                <a:sym typeface="Garamond"/>
              </a:rPr>
              <a:t>Alvina First Year Moot Court Competition – January 2022</a:t>
            </a:r>
            <a:endParaRPr dirty="0"/>
          </a:p>
          <a:p>
            <a:pPr marL="91440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Garamond"/>
                <a:ea typeface="Garamond"/>
                <a:cs typeface="Garamond"/>
                <a:sym typeface="Garamond"/>
              </a:rPr>
              <a:t>Spring Qualifying Tournament – February 2022</a:t>
            </a:r>
            <a:endParaRPr dirty="0"/>
          </a:p>
          <a:p>
            <a:pPr marL="91440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Garamond"/>
                <a:ea typeface="Garamond"/>
                <a:cs typeface="Garamond"/>
                <a:sym typeface="Garamond"/>
              </a:rPr>
              <a:t>Jessup Regional Tournament – Spring 2022</a:t>
            </a:r>
            <a:endParaRPr dirty="0"/>
          </a:p>
          <a:p>
            <a:pPr marL="1143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3" name="Google Shape;123;p3" descr="Moot Court Honor Society Logo"/>
          <p:cNvSpPr/>
          <p:nvPr/>
        </p:nvSpPr>
        <p:spPr>
          <a:xfrm>
            <a:off x="-1" y="-25980"/>
            <a:ext cx="1948071" cy="175539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800">
                <a:latin typeface="Garamond"/>
                <a:ea typeface="Garamond"/>
                <a:cs typeface="Garamond"/>
                <a:sym typeface="Garamond"/>
              </a:rPr>
              <a:t>Why Moot Court?</a:t>
            </a:r>
            <a:endParaRPr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Garamond"/>
                <a:ea typeface="Garamond"/>
                <a:cs typeface="Garamond"/>
                <a:sym typeface="Garamond"/>
              </a:rPr>
              <a:t>Your Resume – employers see legal research, writing, and analysis skills</a:t>
            </a:r>
            <a:endParaRPr dirty="0"/>
          </a:p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Garamond"/>
                <a:ea typeface="Garamond"/>
                <a:cs typeface="Garamond"/>
                <a:sym typeface="Garamond"/>
              </a:rPr>
              <a:t>Experience working with judges and practitioners</a:t>
            </a:r>
          </a:p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Garamond"/>
                <a:sym typeface="Garamond"/>
              </a:rPr>
              <a:t>Develop oral advocacy skills</a:t>
            </a:r>
            <a:endParaRPr dirty="0"/>
          </a:p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Garamond"/>
                <a:ea typeface="Garamond"/>
                <a:cs typeface="Garamond"/>
                <a:sym typeface="Garamond"/>
              </a:rPr>
              <a:t>Compete against other talented students from around the country (or globe!)</a:t>
            </a:r>
            <a:endParaRPr dirty="0"/>
          </a:p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Garamond"/>
                <a:ea typeface="Garamond"/>
                <a:cs typeface="Garamond"/>
                <a:sym typeface="Garamond"/>
              </a:rPr>
              <a:t>It’s fun!</a:t>
            </a:r>
            <a:endParaRPr dirty="0"/>
          </a:p>
        </p:txBody>
      </p:sp>
      <p:sp>
        <p:nvSpPr>
          <p:cNvPr id="130" name="Google Shape;130;p4" descr="Moot Court Honor Society Logo"/>
          <p:cNvSpPr/>
          <p:nvPr/>
        </p:nvSpPr>
        <p:spPr>
          <a:xfrm>
            <a:off x="-1" y="-25980"/>
            <a:ext cx="1948071" cy="175539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2241288" y="829457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000">
                <a:latin typeface="Garamond"/>
                <a:ea typeface="Garamond"/>
                <a:cs typeface="Garamond"/>
                <a:sym typeface="Garamond"/>
              </a:rPr>
              <a:t>The Spring Qualifying Tournament (SQT)</a:t>
            </a:r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1"/>
          </p:nvPr>
        </p:nvSpPr>
        <p:spPr>
          <a:xfrm>
            <a:off x="1428205" y="1728349"/>
            <a:ext cx="9783403" cy="409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Garamond"/>
                <a:ea typeface="Garamond"/>
                <a:cs typeface="Garamond"/>
                <a:sym typeface="Garamond"/>
              </a:rPr>
              <a:t>Two Components</a:t>
            </a:r>
            <a:endParaRPr dirty="0"/>
          </a:p>
          <a:p>
            <a:pPr marL="91440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>
                <a:latin typeface="Garamond"/>
                <a:ea typeface="Garamond"/>
                <a:cs typeface="Garamond"/>
                <a:sym typeface="Garamond"/>
              </a:rPr>
              <a:t>Brief Writing</a:t>
            </a:r>
            <a:endParaRPr dirty="0"/>
          </a:p>
          <a:p>
            <a: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>
                <a:latin typeface="Garamond"/>
                <a:ea typeface="Garamond"/>
                <a:cs typeface="Garamond"/>
                <a:sym typeface="Garamond"/>
              </a:rPr>
              <a:t>Limited universe </a:t>
            </a:r>
          </a:p>
          <a:p>
            <a: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>
                <a:latin typeface="Garamond"/>
                <a:ea typeface="Garamond"/>
                <a:cs typeface="Garamond"/>
                <a:sym typeface="Garamond"/>
              </a:rPr>
              <a:t>2,000 words</a:t>
            </a:r>
            <a:endParaRPr dirty="0"/>
          </a:p>
          <a:p>
            <a: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>
                <a:latin typeface="Garamond"/>
                <a:ea typeface="Garamond"/>
                <a:cs typeface="Garamond"/>
                <a:sym typeface="Garamond"/>
              </a:rPr>
              <a:t>Write for either Appellant or Appellee</a:t>
            </a:r>
            <a:endParaRPr dirty="0"/>
          </a:p>
          <a:p>
            <a:pPr marL="91440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>
                <a:latin typeface="Garamond"/>
                <a:ea typeface="Garamond"/>
                <a:cs typeface="Garamond"/>
                <a:sym typeface="Garamond"/>
              </a:rPr>
              <a:t>Oral Arguments</a:t>
            </a:r>
            <a:endParaRPr dirty="0"/>
          </a:p>
          <a:p>
            <a: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>
                <a:latin typeface="Garamond"/>
                <a:ea typeface="Garamond"/>
                <a:cs typeface="Garamond"/>
                <a:sym typeface="Garamond"/>
              </a:rPr>
              <a:t>Argue twice</a:t>
            </a:r>
            <a:endParaRPr dirty="0"/>
          </a:p>
          <a:p>
            <a: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>
                <a:latin typeface="Garamond"/>
                <a:ea typeface="Garamond"/>
                <a:cs typeface="Garamond"/>
                <a:sym typeface="Garamond"/>
              </a:rPr>
              <a:t>One on brief</a:t>
            </a:r>
            <a:endParaRPr dirty="0"/>
          </a:p>
          <a:p>
            <a: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>
                <a:latin typeface="Garamond"/>
                <a:ea typeface="Garamond"/>
                <a:cs typeface="Garamond"/>
                <a:sym typeface="Garamond"/>
              </a:rPr>
              <a:t>One off brief</a:t>
            </a:r>
            <a:endParaRPr dirty="0"/>
          </a:p>
          <a:p>
            <a: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>
                <a:latin typeface="Garamond"/>
                <a:ea typeface="Garamond"/>
                <a:cs typeface="Garamond"/>
                <a:sym typeface="Garamond"/>
              </a:rPr>
              <a:t>15 minutes per argument</a:t>
            </a:r>
            <a:endParaRPr dirty="0"/>
          </a:p>
          <a:p>
            <a: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37" name="Google Shape;137;p5" descr="Moot Court Honor Society Logo"/>
          <p:cNvSpPr/>
          <p:nvPr/>
        </p:nvSpPr>
        <p:spPr>
          <a:xfrm>
            <a:off x="-1" y="-25980"/>
            <a:ext cx="1948071" cy="175539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700" cy="10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400" dirty="0">
                <a:latin typeface="Garamond"/>
                <a:ea typeface="Garamond"/>
                <a:cs typeface="Garamond"/>
                <a:sym typeface="Garamond"/>
              </a:rPr>
              <a:t>Competition Timeline</a:t>
            </a:r>
            <a:endParaRPr dirty="0"/>
          </a:p>
        </p:txBody>
      </p:sp>
      <p:sp>
        <p:nvSpPr>
          <p:cNvPr id="143" name="Google Shape;143;p6"/>
          <p:cNvSpPr txBox="1">
            <a:spLocks noGrp="1"/>
          </p:cNvSpPr>
          <p:nvPr>
            <p:ph type="body" idx="1"/>
          </p:nvPr>
        </p:nvSpPr>
        <p:spPr>
          <a:xfrm>
            <a:off x="344125" y="2010875"/>
            <a:ext cx="6161700" cy="3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800" b="1" dirty="0">
                <a:latin typeface="Garamond"/>
                <a:ea typeface="Garamond"/>
                <a:cs typeface="Garamond"/>
                <a:sym typeface="Garamond"/>
              </a:rPr>
              <a:t>Jan. 19</a:t>
            </a:r>
            <a:r>
              <a:rPr lang="en-US" sz="2800" dirty="0">
                <a:latin typeface="Garamond"/>
                <a:ea typeface="Garamond"/>
                <a:cs typeface="Garamond"/>
                <a:sym typeface="Garamond"/>
              </a:rPr>
              <a:t>:	        Registration Opens</a:t>
            </a:r>
            <a:endParaRPr dirty="0"/>
          </a:p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800" b="1" dirty="0">
                <a:latin typeface="Garamond"/>
                <a:ea typeface="Garamond"/>
                <a:cs typeface="Garamond"/>
                <a:sym typeface="Garamond"/>
              </a:rPr>
              <a:t>Jan. 28</a:t>
            </a:r>
            <a:r>
              <a:rPr lang="en-US" sz="2800" dirty="0">
                <a:latin typeface="Garamond"/>
                <a:ea typeface="Garamond"/>
                <a:cs typeface="Garamond"/>
                <a:sym typeface="Garamond"/>
              </a:rPr>
              <a:t>:	        Registration Closes at </a:t>
            </a:r>
            <a:br>
              <a:rPr lang="en-US" sz="2800" dirty="0"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dirty="0">
                <a:latin typeface="Garamond"/>
                <a:ea typeface="Garamond"/>
                <a:cs typeface="Garamond"/>
                <a:sym typeface="Garamond"/>
              </a:rPr>
              <a:t>				   11:59pm</a:t>
            </a:r>
            <a:endParaRPr dirty="0"/>
          </a:p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800" b="1" dirty="0">
                <a:latin typeface="Garamond"/>
                <a:ea typeface="Garamond"/>
                <a:cs typeface="Garamond"/>
                <a:sym typeface="Garamond"/>
              </a:rPr>
              <a:t>Jan. 30</a:t>
            </a:r>
            <a:r>
              <a:rPr lang="en-US" sz="2800" dirty="0">
                <a:latin typeface="Garamond"/>
                <a:ea typeface="Garamond"/>
                <a:cs typeface="Garamond"/>
                <a:sym typeface="Garamond"/>
              </a:rPr>
              <a:t>:	        Problem Released</a:t>
            </a:r>
          </a:p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800" i="1" dirty="0">
                <a:latin typeface="Garamond"/>
                <a:sym typeface="Garamond"/>
              </a:rPr>
              <a:t>Must go to one mandatory information session, not both.</a:t>
            </a:r>
            <a:endParaRPr i="1" dirty="0"/>
          </a:p>
        </p:txBody>
      </p:sp>
      <p:sp>
        <p:nvSpPr>
          <p:cNvPr id="144" name="Google Shape;144;p6" descr="Moot Court Honor Society Logo"/>
          <p:cNvSpPr/>
          <p:nvPr/>
        </p:nvSpPr>
        <p:spPr>
          <a:xfrm>
            <a:off x="-1" y="-25980"/>
            <a:ext cx="1948071" cy="175539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2"/>
          </p:nvPr>
        </p:nvSpPr>
        <p:spPr>
          <a:xfrm>
            <a:off x="6374575" y="2017350"/>
            <a:ext cx="5653800" cy="344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800" b="1" dirty="0">
                <a:latin typeface="Garamond"/>
                <a:ea typeface="Garamond"/>
                <a:cs typeface="Garamond"/>
                <a:sym typeface="Garamond"/>
              </a:rPr>
              <a:t>Jan. 31 	</a:t>
            </a:r>
            <a:r>
              <a:rPr lang="en-US" sz="2800" dirty="0">
                <a:latin typeface="Garamond"/>
                <a:ea typeface="Garamond"/>
                <a:cs typeface="Garamond"/>
                <a:sym typeface="Garamond"/>
              </a:rPr>
              <a:t>Mandatory Info Session 		@ Noon (</a:t>
            </a:r>
            <a:r>
              <a:rPr lang="en-US" sz="2800" dirty="0">
                <a:latin typeface="Garamond"/>
                <a:ea typeface="Garamond"/>
                <a:cs typeface="Garamond"/>
                <a:sym typeface="Garamond"/>
                <a:hlinkClick r:id="rId4"/>
              </a:rPr>
              <a:t>zoom</a:t>
            </a:r>
            <a:r>
              <a:rPr lang="en-US" sz="2800" dirty="0">
                <a:latin typeface="Garamond"/>
                <a:ea typeface="Garamond"/>
                <a:cs typeface="Garamond"/>
                <a:sym typeface="Garamond"/>
              </a:rPr>
              <a:t>)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800" b="1" dirty="0">
                <a:latin typeface="Garamond"/>
                <a:ea typeface="Garamond"/>
                <a:cs typeface="Garamond"/>
                <a:sym typeface="Garamond"/>
              </a:rPr>
              <a:t>Feb. 01: 	</a:t>
            </a:r>
            <a:r>
              <a:rPr lang="en-US" sz="2800" dirty="0">
                <a:latin typeface="Garamond"/>
                <a:ea typeface="Garamond"/>
                <a:cs typeface="Garamond"/>
                <a:sym typeface="Garamond"/>
              </a:rPr>
              <a:t>Mandatory Info Session 		@ 10PM (</a:t>
            </a:r>
            <a:r>
              <a:rPr lang="en-US" sz="2800" dirty="0">
                <a:latin typeface="Garamond"/>
                <a:ea typeface="Garamond"/>
                <a:cs typeface="Garamond"/>
                <a:sym typeface="Garamond"/>
                <a:hlinkClick r:id="rId5"/>
              </a:rPr>
              <a:t>zoom</a:t>
            </a:r>
            <a:r>
              <a:rPr lang="en-US" sz="2800" dirty="0">
                <a:latin typeface="Garamond"/>
                <a:ea typeface="Garamond"/>
                <a:cs typeface="Garamond"/>
                <a:sym typeface="Garamond"/>
              </a:rPr>
              <a:t>)</a:t>
            </a:r>
            <a:endParaRPr lang="en-US" sz="2800" b="1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800" b="1" dirty="0">
                <a:latin typeface="Garamond"/>
                <a:ea typeface="Garamond"/>
                <a:cs typeface="Garamond"/>
                <a:sym typeface="Garamond"/>
              </a:rPr>
              <a:t>Feb. 07</a:t>
            </a:r>
            <a:r>
              <a:rPr lang="en-US" sz="2800" dirty="0">
                <a:latin typeface="Garamond"/>
                <a:ea typeface="Garamond"/>
                <a:cs typeface="Garamond"/>
                <a:sym typeface="Garamond"/>
              </a:rPr>
              <a:t>:	        Briefs Due at </a:t>
            </a:r>
            <a:br>
              <a:rPr lang="en-US" sz="2800" dirty="0"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dirty="0">
                <a:latin typeface="Garamond"/>
                <a:ea typeface="Garamond"/>
                <a:cs typeface="Garamond"/>
                <a:sym typeface="Garamond"/>
              </a:rPr>
              <a:t>		        11:59pm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800" b="1" dirty="0">
                <a:latin typeface="Garamond"/>
                <a:ea typeface="Garamond"/>
                <a:cs typeface="Garamond"/>
                <a:sym typeface="Garamond"/>
              </a:rPr>
              <a:t>Feb. 13</a:t>
            </a:r>
            <a:r>
              <a:rPr lang="en-US" sz="2800" dirty="0">
                <a:latin typeface="Garamond"/>
                <a:ea typeface="Garamond"/>
                <a:cs typeface="Garamond"/>
                <a:sym typeface="Garamond"/>
              </a:rPr>
              <a:t>:	        Oral Arguments</a:t>
            </a:r>
            <a:endParaRPr sz="28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46" name="Google Shape;146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6488350" y="1981675"/>
            <a:ext cx="16500" cy="381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636325" y="1244127"/>
            <a:ext cx="9603275" cy="675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en-US" sz="4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Oral Argument Schedule Overview</a:t>
            </a:r>
            <a:endParaRPr sz="4000"/>
          </a:p>
        </p:txBody>
      </p:sp>
      <p:sp>
        <p:nvSpPr>
          <p:cNvPr id="152" name="Google Shape;152;p7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3200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Saturday, February 13th</a:t>
            </a:r>
            <a:endParaRPr sz="3200" baseline="30000" dirty="0">
              <a:latin typeface="Garamond"/>
              <a:ea typeface="Garamond"/>
              <a:cs typeface="Garamond"/>
              <a:sym typeface="Garamond"/>
            </a:endParaRPr>
          </a:p>
          <a:p>
            <a:pPr marL="452119" lvl="0" indent="-254000" algn="l" rtl="0">
              <a:lnSpc>
                <a:spcPct val="100000"/>
              </a:lnSpc>
              <a:spcBef>
                <a:spcPts val="1370"/>
              </a:spcBef>
              <a:spcAft>
                <a:spcPts val="0"/>
              </a:spcAft>
              <a:buSzPts val="4000"/>
              <a:buChar char="•"/>
            </a:pPr>
            <a:r>
              <a:rPr lang="en-US" sz="3200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One argument in the morning</a:t>
            </a:r>
            <a:endParaRPr dirty="0"/>
          </a:p>
          <a:p>
            <a:pPr marL="909319" lvl="1" indent="-254000" algn="l" rtl="0">
              <a:lnSpc>
                <a:spcPct val="100000"/>
              </a:lnSpc>
              <a:spcBef>
                <a:spcPts val="1370"/>
              </a:spcBef>
              <a:spcAft>
                <a:spcPts val="0"/>
              </a:spcAft>
              <a:buSzPts val="4000"/>
              <a:buChar char="•"/>
            </a:pPr>
            <a:r>
              <a:rPr lang="en-US" sz="3200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Typically on brief</a:t>
            </a:r>
            <a:endParaRPr sz="3200" dirty="0">
              <a:latin typeface="Garamond"/>
              <a:ea typeface="Garamond"/>
              <a:cs typeface="Garamond"/>
              <a:sym typeface="Garamond"/>
            </a:endParaRPr>
          </a:p>
          <a:p>
            <a:pPr marL="452119" lvl="0" indent="-254000" algn="l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SzPts val="4000"/>
              <a:buChar char="•"/>
            </a:pPr>
            <a:r>
              <a:rPr lang="en-US" sz="3200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One argument in the afternoon</a:t>
            </a:r>
            <a:endParaRPr dirty="0"/>
          </a:p>
          <a:p>
            <a:pPr marL="909319" lvl="1" indent="-254000" algn="l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SzPts val="4000"/>
              <a:buChar char="•"/>
            </a:pPr>
            <a:r>
              <a:rPr lang="en-US" sz="3200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Typically off brief</a:t>
            </a:r>
            <a:endParaRPr sz="3200" dirty="0"/>
          </a:p>
        </p:txBody>
      </p:sp>
      <p:sp>
        <p:nvSpPr>
          <p:cNvPr id="153" name="Google Shape;153;p7" descr="Moot Court Honor Society Logo"/>
          <p:cNvSpPr/>
          <p:nvPr/>
        </p:nvSpPr>
        <p:spPr>
          <a:xfrm>
            <a:off x="-1" y="-25980"/>
            <a:ext cx="1948071" cy="175539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rPr lang="en-US" sz="4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QUESTIONS?</a:t>
            </a:r>
            <a:endParaRPr sz="4800"/>
          </a:p>
        </p:txBody>
      </p:sp>
      <p:sp>
        <p:nvSpPr>
          <p:cNvPr id="159" name="Google Shape;159;p8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4000">
                <a:latin typeface="Garamond"/>
                <a:ea typeface="Garamond"/>
                <a:cs typeface="Garamond"/>
                <a:sym typeface="Garamond"/>
              </a:rPr>
              <a:t>mootcourtsqt@gmail.com</a:t>
            </a:r>
            <a:endParaRPr sz="40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0" name="Google Shape;160;p8" descr="Moot Court Honor Society Logo"/>
          <p:cNvSpPr/>
          <p:nvPr/>
        </p:nvSpPr>
        <p:spPr>
          <a:xfrm>
            <a:off x="-1" y="-25980"/>
            <a:ext cx="1948071" cy="175539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360</Words>
  <Application>Microsoft Macintosh PowerPoint</Application>
  <PresentationFormat>Widescreen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Garamond</vt:lpstr>
      <vt:lpstr>Arial</vt:lpstr>
      <vt:lpstr>Cabin</vt:lpstr>
      <vt:lpstr>Calibri</vt:lpstr>
      <vt:lpstr>Gallery</vt:lpstr>
      <vt:lpstr>Spring Qualifying Tournament (SQT) 2021</vt:lpstr>
      <vt:lpstr>Moot Court Basics</vt:lpstr>
      <vt:lpstr>Team Requirements</vt:lpstr>
      <vt:lpstr>Why Moot Court?</vt:lpstr>
      <vt:lpstr>The Spring Qualifying Tournament (SQT)</vt:lpstr>
      <vt:lpstr>Competition Timeline</vt:lpstr>
      <vt:lpstr>Oral Argument Schedule Overview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Qualifying Tournament (SQT) 2020</dc:title>
  <dc:creator>anthony</dc:creator>
  <cp:lastModifiedBy>Brian Blackwell</cp:lastModifiedBy>
  <cp:revision>4</cp:revision>
  <dcterms:modified xsi:type="dcterms:W3CDTF">2021-01-19T20:10:25Z</dcterms:modified>
</cp:coreProperties>
</file>